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2"/>
  </p:notesMasterIdLst>
  <p:handoutMasterIdLst>
    <p:handoutMasterId r:id="rId43"/>
  </p:handoutMasterIdLst>
  <p:sldIdLst>
    <p:sldId id="493" r:id="rId2"/>
    <p:sldId id="735" r:id="rId3"/>
    <p:sldId id="781" r:id="rId4"/>
    <p:sldId id="736" r:id="rId5"/>
    <p:sldId id="801" r:id="rId6"/>
    <p:sldId id="770" r:id="rId7"/>
    <p:sldId id="771" r:id="rId8"/>
    <p:sldId id="722" r:id="rId9"/>
    <p:sldId id="802" r:id="rId10"/>
    <p:sldId id="782" r:id="rId11"/>
    <p:sldId id="769" r:id="rId12"/>
    <p:sldId id="776" r:id="rId13"/>
    <p:sldId id="775" r:id="rId14"/>
    <p:sldId id="773" r:id="rId15"/>
    <p:sldId id="727" r:id="rId16"/>
    <p:sldId id="777" r:id="rId17"/>
    <p:sldId id="779" r:id="rId18"/>
    <p:sldId id="780" r:id="rId19"/>
    <p:sldId id="803" r:id="rId20"/>
    <p:sldId id="730" r:id="rId21"/>
    <p:sldId id="798" r:id="rId22"/>
    <p:sldId id="799" r:id="rId23"/>
    <p:sldId id="804" r:id="rId24"/>
    <p:sldId id="604" r:id="rId25"/>
    <p:sldId id="787" r:id="rId26"/>
    <p:sldId id="786" r:id="rId27"/>
    <p:sldId id="785" r:id="rId28"/>
    <p:sldId id="784" r:id="rId29"/>
    <p:sldId id="805" r:id="rId30"/>
    <p:sldId id="691" r:id="rId31"/>
    <p:sldId id="783" r:id="rId32"/>
    <p:sldId id="707" r:id="rId33"/>
    <p:sldId id="789" r:id="rId34"/>
    <p:sldId id="788" r:id="rId35"/>
    <p:sldId id="790" r:id="rId36"/>
    <p:sldId id="795" r:id="rId37"/>
    <p:sldId id="794" r:id="rId38"/>
    <p:sldId id="792" r:id="rId39"/>
    <p:sldId id="793" r:id="rId40"/>
    <p:sldId id="806" r:id="rId41"/>
  </p:sldIdLst>
  <p:sldSz cx="9144000" cy="6858000" type="screen4x3"/>
  <p:notesSz cx="6797675" cy="9926638"/>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C0E"/>
    <a:srgbClr val="13B923"/>
    <a:srgbClr val="0047D6"/>
    <a:srgbClr val="FF6600"/>
    <a:srgbClr val="D9EDEF"/>
    <a:srgbClr val="CC6600"/>
    <a:srgbClr val="01109B"/>
    <a:srgbClr val="BFFF9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49" autoAdjust="0"/>
    <p:restoredTop sz="94175" autoAdjust="0"/>
  </p:normalViewPr>
  <p:slideViewPr>
    <p:cSldViewPr>
      <p:cViewPr varScale="1">
        <p:scale>
          <a:sx n="87" d="100"/>
          <a:sy n="87" d="100"/>
        </p:scale>
        <p:origin x="-1050" y="-90"/>
      </p:cViewPr>
      <p:guideLst>
        <p:guide orient="horz" pos="482"/>
        <p:guide orient="horz" pos="845"/>
        <p:guide pos="521"/>
      </p:guideLst>
    </p:cSldViewPr>
  </p:slideViewPr>
  <p:notesTextViewPr>
    <p:cViewPr>
      <p:scale>
        <a:sx n="100" d="100"/>
        <a:sy n="100" d="100"/>
      </p:scale>
      <p:origin x="0" y="0"/>
    </p:cViewPr>
  </p:notesTextViewPr>
  <p:sorterViewPr>
    <p:cViewPr>
      <p:scale>
        <a:sx n="66" d="100"/>
        <a:sy n="66" d="100"/>
      </p:scale>
      <p:origin x="0" y="7818"/>
    </p:cViewPr>
  </p:sorterViewPr>
  <p:notesViewPr>
    <p:cSldViewPr>
      <p:cViewPr varScale="1">
        <p:scale>
          <a:sx n="61" d="100"/>
          <a:sy n="61" d="100"/>
        </p:scale>
        <p:origin x="-251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349187"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349188"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349189"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F7E3FBDE-7AFA-4A3F-A3BE-E0F86EFFAC0C}" type="slidenum">
              <a:rPr lang="en-US" altLang="ko-KR"/>
              <a:pPr>
                <a:defRPr/>
              </a:pPr>
              <a:t>‹#›</a:t>
            </a:fld>
            <a:endParaRPr lang="en-US" altLang="ko-KR"/>
          </a:p>
        </p:txBody>
      </p:sp>
    </p:spTree>
    <p:extLst>
      <p:ext uri="{BB962C8B-B14F-4D97-AF65-F5344CB8AC3E}">
        <p14:creationId xmlns:p14="http://schemas.microsoft.com/office/powerpoint/2010/main" val="830292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35123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471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35123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35123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911E804B-DF52-4B73-A19F-D5C1C5525EA6}" type="slidenum">
              <a:rPr lang="en-US" altLang="ko-KR"/>
              <a:pPr>
                <a:defRPr/>
              </a:pPr>
              <a:t>‹#›</a:t>
            </a:fld>
            <a:endParaRPr lang="en-US" altLang="ko-KR"/>
          </a:p>
        </p:txBody>
      </p:sp>
    </p:spTree>
    <p:extLst>
      <p:ext uri="{BB962C8B-B14F-4D97-AF65-F5344CB8AC3E}">
        <p14:creationId xmlns:p14="http://schemas.microsoft.com/office/powerpoint/2010/main" val="3142892615"/>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1</a:t>
            </a:fld>
            <a:endParaRPr lang="en-US" altLang="ko-KR"/>
          </a:p>
        </p:txBody>
      </p:sp>
    </p:spTree>
    <p:extLst>
      <p:ext uri="{BB962C8B-B14F-4D97-AF65-F5344CB8AC3E}">
        <p14:creationId xmlns:p14="http://schemas.microsoft.com/office/powerpoint/2010/main" val="251293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35</a:t>
            </a:fld>
            <a:endParaRPr lang="en-US" altLang="ko-KR"/>
          </a:p>
        </p:txBody>
      </p:sp>
    </p:spTree>
    <p:extLst>
      <p:ext uri="{BB962C8B-B14F-4D97-AF65-F5344CB8AC3E}">
        <p14:creationId xmlns:p14="http://schemas.microsoft.com/office/powerpoint/2010/main" val="262561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37</a:t>
            </a:fld>
            <a:endParaRPr lang="en-US" altLang="ko-KR"/>
          </a:p>
        </p:txBody>
      </p:sp>
    </p:spTree>
    <p:extLst>
      <p:ext uri="{BB962C8B-B14F-4D97-AF65-F5344CB8AC3E}">
        <p14:creationId xmlns:p14="http://schemas.microsoft.com/office/powerpoint/2010/main" val="404364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38</a:t>
            </a:fld>
            <a:endParaRPr lang="en-US" altLang="ko-KR"/>
          </a:p>
        </p:txBody>
      </p:sp>
    </p:spTree>
    <p:extLst>
      <p:ext uri="{BB962C8B-B14F-4D97-AF65-F5344CB8AC3E}">
        <p14:creationId xmlns:p14="http://schemas.microsoft.com/office/powerpoint/2010/main" val="404364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39</a:t>
            </a:fld>
            <a:endParaRPr lang="en-US" altLang="ko-KR"/>
          </a:p>
        </p:txBody>
      </p:sp>
    </p:spTree>
    <p:extLst>
      <p:ext uri="{BB962C8B-B14F-4D97-AF65-F5344CB8AC3E}">
        <p14:creationId xmlns:p14="http://schemas.microsoft.com/office/powerpoint/2010/main" val="404364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40</a:t>
            </a:fld>
            <a:endParaRPr lang="en-US" altLang="ko-KR"/>
          </a:p>
        </p:txBody>
      </p:sp>
    </p:spTree>
    <p:extLst>
      <p:ext uri="{BB962C8B-B14F-4D97-AF65-F5344CB8AC3E}">
        <p14:creationId xmlns:p14="http://schemas.microsoft.com/office/powerpoint/2010/main" val="404364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11</a:t>
            </a:fld>
            <a:endParaRPr lang="en-US" altLang="ko-KR"/>
          </a:p>
        </p:txBody>
      </p:sp>
    </p:spTree>
    <p:extLst>
      <p:ext uri="{BB962C8B-B14F-4D97-AF65-F5344CB8AC3E}">
        <p14:creationId xmlns:p14="http://schemas.microsoft.com/office/powerpoint/2010/main" val="413916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24</a:t>
            </a:fld>
            <a:endParaRPr lang="en-US" altLang="ko-KR"/>
          </a:p>
        </p:txBody>
      </p:sp>
    </p:spTree>
    <p:extLst>
      <p:ext uri="{BB962C8B-B14F-4D97-AF65-F5344CB8AC3E}">
        <p14:creationId xmlns:p14="http://schemas.microsoft.com/office/powerpoint/2010/main" val="24931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25</a:t>
            </a:fld>
            <a:endParaRPr lang="en-US" altLang="ko-KR"/>
          </a:p>
        </p:txBody>
      </p:sp>
    </p:spTree>
    <p:extLst>
      <p:ext uri="{BB962C8B-B14F-4D97-AF65-F5344CB8AC3E}">
        <p14:creationId xmlns:p14="http://schemas.microsoft.com/office/powerpoint/2010/main" val="24931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26</a:t>
            </a:fld>
            <a:endParaRPr lang="en-US" altLang="ko-KR"/>
          </a:p>
        </p:txBody>
      </p:sp>
    </p:spTree>
    <p:extLst>
      <p:ext uri="{BB962C8B-B14F-4D97-AF65-F5344CB8AC3E}">
        <p14:creationId xmlns:p14="http://schemas.microsoft.com/office/powerpoint/2010/main" val="24931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27</a:t>
            </a:fld>
            <a:endParaRPr lang="en-US" altLang="ko-KR"/>
          </a:p>
        </p:txBody>
      </p:sp>
    </p:spTree>
    <p:extLst>
      <p:ext uri="{BB962C8B-B14F-4D97-AF65-F5344CB8AC3E}">
        <p14:creationId xmlns:p14="http://schemas.microsoft.com/office/powerpoint/2010/main" val="24931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28</a:t>
            </a:fld>
            <a:endParaRPr lang="en-US" altLang="ko-KR"/>
          </a:p>
        </p:txBody>
      </p:sp>
    </p:spTree>
    <p:extLst>
      <p:ext uri="{BB962C8B-B14F-4D97-AF65-F5344CB8AC3E}">
        <p14:creationId xmlns:p14="http://schemas.microsoft.com/office/powerpoint/2010/main" val="24931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911E804B-DF52-4B73-A19F-D5C1C5525EA6}" type="slidenum">
              <a:rPr lang="en-US" altLang="ko-KR" smtClean="0"/>
              <a:pPr>
                <a:defRPr/>
              </a:pPr>
              <a:t>32</a:t>
            </a:fld>
            <a:endParaRPr lang="en-US" altLang="ko-KR"/>
          </a:p>
        </p:txBody>
      </p:sp>
    </p:spTree>
    <p:extLst>
      <p:ext uri="{BB962C8B-B14F-4D97-AF65-F5344CB8AC3E}">
        <p14:creationId xmlns:p14="http://schemas.microsoft.com/office/powerpoint/2010/main" val="124604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슬라이드 이미지 개체 틀 1"/>
          <p:cNvSpPr>
            <a:spLocks noGrp="1" noRot="1" noChangeAspect="1" noTextEdit="1"/>
          </p:cNvSpPr>
          <p:nvPr>
            <p:ph type="sldImg"/>
          </p:nvPr>
        </p:nvSpPr>
        <p:spPr>
          <a:ln/>
        </p:spPr>
      </p:sp>
      <p:sp>
        <p:nvSpPr>
          <p:cNvPr id="4915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
        <p:nvSpPr>
          <p:cNvPr id="4915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굴림" pitchFamily="50" charset="-127"/>
                <a:ea typeface="굴림" pitchFamily="50" charset="-127"/>
              </a:defRPr>
            </a:lvl1pPr>
            <a:lvl2pPr marL="742950" indent="-285750" eaLnBrk="0" hangingPunct="0">
              <a:spcBef>
                <a:spcPct val="30000"/>
              </a:spcBef>
              <a:defRPr kumimoji="1" sz="1200">
                <a:solidFill>
                  <a:schemeClr val="tx1"/>
                </a:solidFill>
                <a:latin typeface="굴림" pitchFamily="50" charset="-127"/>
                <a:ea typeface="굴림" pitchFamily="50" charset="-127"/>
              </a:defRPr>
            </a:lvl2pPr>
            <a:lvl3pPr marL="1143000" indent="-228600" eaLnBrk="0" hangingPunct="0">
              <a:spcBef>
                <a:spcPct val="30000"/>
              </a:spcBef>
              <a:defRPr kumimoji="1" sz="1200">
                <a:solidFill>
                  <a:schemeClr val="tx1"/>
                </a:solidFill>
                <a:latin typeface="굴림" pitchFamily="50" charset="-127"/>
                <a:ea typeface="굴림" pitchFamily="50" charset="-127"/>
              </a:defRPr>
            </a:lvl3pPr>
            <a:lvl4pPr marL="1600200" indent="-228600" eaLnBrk="0" hangingPunct="0">
              <a:spcBef>
                <a:spcPct val="30000"/>
              </a:spcBef>
              <a:defRPr kumimoji="1" sz="1200">
                <a:solidFill>
                  <a:schemeClr val="tx1"/>
                </a:solidFill>
                <a:latin typeface="굴림" pitchFamily="50" charset="-127"/>
                <a:ea typeface="굴림" pitchFamily="50" charset="-127"/>
              </a:defRPr>
            </a:lvl4pPr>
            <a:lvl5pPr marL="2057400" indent="-228600" eaLnBrk="0"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hangingPunct="1">
              <a:spcBef>
                <a:spcPct val="0"/>
              </a:spcBef>
            </a:pPr>
            <a:fld id="{60F44032-4BA6-4DBD-B631-70A37CB7C4C1}" type="slidenum">
              <a:rPr lang="ko-KR" altLang="en-US" smtClean="0"/>
              <a:pPr eaLnBrk="1" hangingPunct="1">
                <a:spcBef>
                  <a:spcPct val="0"/>
                </a:spcBef>
              </a:pPr>
              <a:t>34</a:t>
            </a:fld>
            <a:endParaRPr lang="ko-KR" altLang="en-US" smtClean="0"/>
          </a:p>
        </p:txBody>
      </p:sp>
    </p:spTree>
    <p:extLst>
      <p:ext uri="{BB962C8B-B14F-4D97-AF65-F5344CB8AC3E}">
        <p14:creationId xmlns:p14="http://schemas.microsoft.com/office/powerpoint/2010/main" val="211689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CB93BE95-A79F-4712-BC90-E0E8E9D312B5}" type="slidenum">
              <a:rPr lang="ko-KR" altLang="en-US"/>
              <a:pPr>
                <a:defRPr/>
              </a:pPr>
              <a:t>‹#›</a:t>
            </a:fld>
            <a:endParaRPr lang="en-US" altLang="ko-KR"/>
          </a:p>
        </p:txBody>
      </p:sp>
    </p:spTree>
    <p:extLst>
      <p:ext uri="{BB962C8B-B14F-4D97-AF65-F5344CB8AC3E}">
        <p14:creationId xmlns:p14="http://schemas.microsoft.com/office/powerpoint/2010/main" val="408008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229340-1C28-416B-858A-2763E7109F7F}" type="slidenum">
              <a:rPr lang="ko-KR" altLang="en-US"/>
              <a:pPr>
                <a:defRPr/>
              </a:pPr>
              <a:t>‹#›</a:t>
            </a:fld>
            <a:endParaRPr lang="en-US" altLang="ko-KR"/>
          </a:p>
        </p:txBody>
      </p:sp>
    </p:spTree>
    <p:extLst>
      <p:ext uri="{BB962C8B-B14F-4D97-AF65-F5344CB8AC3E}">
        <p14:creationId xmlns:p14="http://schemas.microsoft.com/office/powerpoint/2010/main" val="273477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3972C91-BA48-4C65-B7FA-94284787143F}" type="slidenum">
              <a:rPr lang="ko-KR" altLang="en-US"/>
              <a:pPr>
                <a:defRPr/>
              </a:pPr>
              <a:t>‹#›</a:t>
            </a:fld>
            <a:endParaRPr lang="en-US" altLang="ko-KR"/>
          </a:p>
        </p:txBody>
      </p:sp>
    </p:spTree>
    <p:extLst>
      <p:ext uri="{BB962C8B-B14F-4D97-AF65-F5344CB8AC3E}">
        <p14:creationId xmlns:p14="http://schemas.microsoft.com/office/powerpoint/2010/main" val="348074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fld id="{2580BF06-4D93-4761-9071-F4EAF6EC0F20}" type="slidenum">
              <a:rPr lang="ko-KR" altLang="en-US"/>
              <a:pPr>
                <a:defRPr/>
              </a:pPr>
              <a:t>‹#›</a:t>
            </a:fld>
            <a:endParaRPr lang="en-US" altLang="ko-KR"/>
          </a:p>
        </p:txBody>
      </p:sp>
    </p:spTree>
    <p:extLst>
      <p:ext uri="{BB962C8B-B14F-4D97-AF65-F5344CB8AC3E}">
        <p14:creationId xmlns:p14="http://schemas.microsoft.com/office/powerpoint/2010/main" val="310677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886B5D-2CEE-47E1-8AE1-BF9542B5F815}" type="slidenum">
              <a:rPr lang="ko-KR" altLang="en-US"/>
              <a:pPr>
                <a:defRPr/>
              </a:pPr>
              <a:t>‹#›</a:t>
            </a:fld>
            <a:endParaRPr lang="en-US" altLang="ko-KR"/>
          </a:p>
        </p:txBody>
      </p:sp>
    </p:spTree>
    <p:extLst>
      <p:ext uri="{BB962C8B-B14F-4D97-AF65-F5344CB8AC3E}">
        <p14:creationId xmlns:p14="http://schemas.microsoft.com/office/powerpoint/2010/main" val="422019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9144000" cy="6858000"/>
          </a:xfrm>
          <a:prstGeom prst="rect">
            <a:avLst/>
          </a:prstGeom>
          <a:solidFill>
            <a:srgbClr val="D9EDEF"/>
          </a:solidFill>
          <a:ln w="9525">
            <a:solidFill>
              <a:schemeClr val="tx1"/>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defRPr/>
            </a:pPr>
            <a:endParaRPr lang="ko-KR" altLang="en-US" smtClean="0"/>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18822" name="Rectangle 6"/>
          <p:cNvSpPr>
            <a:spLocks noGrp="1" noChangeArrowheads="1"/>
          </p:cNvSpPr>
          <p:nvPr>
            <p:ph type="sldNum" sz="quarter" idx="4"/>
          </p:nvPr>
        </p:nvSpPr>
        <p:spPr bwMode="auto">
          <a:xfrm>
            <a:off x="4356100" y="6237288"/>
            <a:ext cx="4778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굴림" pitchFamily="50" charset="-127"/>
                <a:ea typeface="굴림" pitchFamily="50" charset="-127"/>
              </a:defRPr>
            </a:lvl1pPr>
          </a:lstStyle>
          <a:p>
            <a:pPr>
              <a:defRPr/>
            </a:pPr>
            <a:fld id="{A2EF1C58-B347-40A9-A9A2-351F3AEBC684}" type="slidenum">
              <a:rPr lang="ko-KR" altLang="en-US"/>
              <a:pPr>
                <a:defRPr/>
              </a:pPr>
              <a:t>‹#›</a:t>
            </a:fld>
            <a:endParaRPr lang="en-US" altLang="ko-KR"/>
          </a:p>
        </p:txBody>
      </p:sp>
      <p:pic>
        <p:nvPicPr>
          <p:cNvPr id="1030" name="Picture 2" descr="logo">
            <a:hlinkClick r:id="rId7" action="ppaction://hlinksldjump"/>
          </p:cNvPr>
          <p:cNvPicPr>
            <a:picLocks noChangeAspect="1" noChangeArrowheads="1"/>
          </p:cNvPicPr>
          <p:nvPr userDrawn="1"/>
        </p:nvPicPr>
        <p:blipFill>
          <a:blip r:embed="rId8">
            <a:lum bright="30000"/>
            <a:extLst>
              <a:ext uri="{28A0092B-C50C-407E-A947-70E740481C1C}">
                <a14:useLocalDpi xmlns:a14="http://schemas.microsoft.com/office/drawing/2010/main" val="0"/>
              </a:ext>
            </a:extLst>
          </a:blip>
          <a:srcRect/>
          <a:stretch>
            <a:fillRect/>
          </a:stretch>
        </p:blipFill>
        <p:spPr bwMode="auto">
          <a:xfrm>
            <a:off x="7740650" y="6524625"/>
            <a:ext cx="13096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descr="구름"/>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7950" y="188913"/>
            <a:ext cx="1258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꽃"/>
          <p:cNvPicPr>
            <a:picLocks noChangeAspect="1" noChangeArrowheads="1"/>
          </p:cNvPicPr>
          <p:nvPr userDrawn="1"/>
        </p:nvPicPr>
        <p:blipFill>
          <a:blip r:embed="rId10">
            <a:extLst>
              <a:ext uri="{28A0092B-C50C-407E-A947-70E740481C1C}">
                <a14:useLocalDpi xmlns:a14="http://schemas.microsoft.com/office/drawing/2010/main" val="0"/>
              </a:ext>
            </a:extLst>
          </a:blip>
          <a:srcRect t="22060" r="19527" b="3014"/>
          <a:stretch>
            <a:fillRect/>
          </a:stretch>
        </p:blipFill>
        <p:spPr bwMode="auto">
          <a:xfrm>
            <a:off x="6561138" y="1588"/>
            <a:ext cx="2590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ctr" rtl="0" eaLnBrk="0" fontAlgn="base" latinLnBrk="1" hangingPunct="0">
        <a:spcBef>
          <a:spcPct val="0"/>
        </a:spcBef>
        <a:spcAft>
          <a:spcPct val="0"/>
        </a:spcAft>
        <a:defRPr kumimoji="1" sz="2800">
          <a:solidFill>
            <a:schemeClr val="tx2"/>
          </a:solidFill>
          <a:latin typeface="+mj-lt"/>
          <a:ea typeface="+mj-ea"/>
          <a:cs typeface="+mj-cs"/>
        </a:defRPr>
      </a:lvl1pPr>
      <a:lvl2pPr algn="ctr" rtl="0" eaLnBrk="0" fontAlgn="base" latinLnBrk="1" hangingPunct="0">
        <a:spcBef>
          <a:spcPct val="0"/>
        </a:spcBef>
        <a:spcAft>
          <a:spcPct val="0"/>
        </a:spcAft>
        <a:defRPr kumimoji="1" sz="2800">
          <a:solidFill>
            <a:schemeClr val="tx2"/>
          </a:solidFill>
          <a:latin typeface="맑은 고딕" pitchFamily="50" charset="-127"/>
          <a:ea typeface="맑은 고딕" pitchFamily="50" charset="-127"/>
        </a:defRPr>
      </a:lvl2pPr>
      <a:lvl3pPr algn="ctr" rtl="0" eaLnBrk="0" fontAlgn="base" latinLnBrk="1" hangingPunct="0">
        <a:spcBef>
          <a:spcPct val="0"/>
        </a:spcBef>
        <a:spcAft>
          <a:spcPct val="0"/>
        </a:spcAft>
        <a:defRPr kumimoji="1" sz="2800">
          <a:solidFill>
            <a:schemeClr val="tx2"/>
          </a:solidFill>
          <a:latin typeface="맑은 고딕" pitchFamily="50" charset="-127"/>
          <a:ea typeface="맑은 고딕" pitchFamily="50" charset="-127"/>
        </a:defRPr>
      </a:lvl3pPr>
      <a:lvl4pPr algn="ctr" rtl="0" eaLnBrk="0" fontAlgn="base" latinLnBrk="1" hangingPunct="0">
        <a:spcBef>
          <a:spcPct val="0"/>
        </a:spcBef>
        <a:spcAft>
          <a:spcPct val="0"/>
        </a:spcAft>
        <a:defRPr kumimoji="1" sz="2800">
          <a:solidFill>
            <a:schemeClr val="tx2"/>
          </a:solidFill>
          <a:latin typeface="맑은 고딕" pitchFamily="50" charset="-127"/>
          <a:ea typeface="맑은 고딕" pitchFamily="50" charset="-127"/>
        </a:defRPr>
      </a:lvl4pPr>
      <a:lvl5pPr algn="ctr" rtl="0" eaLnBrk="0" fontAlgn="base" latinLnBrk="1" hangingPunct="0">
        <a:spcBef>
          <a:spcPct val="0"/>
        </a:spcBef>
        <a:spcAft>
          <a:spcPct val="0"/>
        </a:spcAft>
        <a:defRPr kumimoji="1" sz="2800">
          <a:solidFill>
            <a:schemeClr val="tx2"/>
          </a:solidFill>
          <a:latin typeface="맑은 고딕" pitchFamily="50" charset="-127"/>
          <a:ea typeface="맑은 고딕"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Font typeface="Wingdings" pitchFamily="2" charset="2"/>
        <a:buChar char="v"/>
        <a:defRPr kumimoji="1" sz="2400">
          <a:solidFill>
            <a:srgbClr val="002060"/>
          </a:solidFill>
          <a:latin typeface="+mn-lt"/>
          <a:ea typeface="+mn-ea"/>
          <a:cs typeface="+mn-cs"/>
        </a:defRPr>
      </a:lvl1pPr>
      <a:lvl2pPr marL="742950" indent="-285750" algn="l" rtl="0" eaLnBrk="0" fontAlgn="base" latinLnBrk="1" hangingPunct="0">
        <a:spcBef>
          <a:spcPct val="20000"/>
        </a:spcBef>
        <a:spcAft>
          <a:spcPct val="0"/>
        </a:spcAft>
        <a:buFont typeface="Wingdings" pitchFamily="2" charset="2"/>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16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14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GBaHPND2QJ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11">
            <a:hlinkClick r:id="rId3"/>
          </p:cNvPr>
          <p:cNvSpPr>
            <a:spLocks noChangeArrowheads="1"/>
          </p:cNvSpPr>
          <p:nvPr/>
        </p:nvSpPr>
        <p:spPr bwMode="auto">
          <a:xfrm>
            <a:off x="1116013" y="1747838"/>
            <a:ext cx="6913562" cy="1944687"/>
          </a:xfrm>
          <a:prstGeom prst="ellipse">
            <a:avLst/>
          </a:prstGeom>
          <a:solidFill>
            <a:schemeClr val="accent3">
              <a:lumMod val="50000"/>
            </a:schemeClr>
          </a:solidFill>
          <a:ln>
            <a:noFill/>
          </a:ln>
          <a:extLst/>
        </p:spPr>
        <p:txBody>
          <a:bodyPr wrap="none" anchor="ctr">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en-US" sz="1800">
              <a:solidFill>
                <a:schemeClr val="tx1"/>
              </a:solidFill>
              <a:latin typeface="굴림" pitchFamily="50" charset="-127"/>
              <a:ea typeface="굴림" pitchFamily="50" charset="-127"/>
            </a:endParaRPr>
          </a:p>
        </p:txBody>
      </p:sp>
      <p:sp>
        <p:nvSpPr>
          <p:cNvPr id="2050"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 name="직사각형 6"/>
          <p:cNvSpPr>
            <a:spLocks noChangeArrowheads="1"/>
          </p:cNvSpPr>
          <p:nvPr/>
        </p:nvSpPr>
        <p:spPr bwMode="auto">
          <a:xfrm>
            <a:off x="2268538" y="4179888"/>
            <a:ext cx="4572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algn="ctr" eaLnBrk="1" hangingPunct="1">
              <a:spcBef>
                <a:spcPct val="50000"/>
              </a:spcBef>
              <a:buFontTx/>
              <a:buNone/>
              <a:defRPr/>
            </a:pPr>
            <a:r>
              <a:rPr lang="ko-KR" altLang="en-US" dirty="0" smtClean="0">
                <a:solidFill>
                  <a:schemeClr val="accent3">
                    <a:lumMod val="50000"/>
                  </a:schemeClr>
                </a:solidFill>
                <a:latin typeface="+mn-ea"/>
                <a:ea typeface="+mn-ea"/>
              </a:rPr>
              <a:t>김   현</a:t>
            </a:r>
            <a:endParaRPr lang="en-US" altLang="ko-KR" dirty="0" smtClean="0">
              <a:solidFill>
                <a:schemeClr val="accent3">
                  <a:lumMod val="50000"/>
                </a:schemeClr>
              </a:solidFill>
              <a:latin typeface="+mn-ea"/>
              <a:ea typeface="+mn-ea"/>
            </a:endParaRPr>
          </a:p>
          <a:p>
            <a:pPr algn="ctr" eaLnBrk="1" hangingPunct="1">
              <a:spcBef>
                <a:spcPct val="50000"/>
              </a:spcBef>
              <a:buFontTx/>
              <a:buNone/>
              <a:defRPr/>
            </a:pPr>
            <a:r>
              <a:rPr lang="en-US" altLang="ko-KR" sz="1800" dirty="0" smtClean="0">
                <a:solidFill>
                  <a:schemeClr val="accent3">
                    <a:lumMod val="50000"/>
                  </a:schemeClr>
                </a:solidFill>
                <a:latin typeface="+mn-ea"/>
                <a:ea typeface="+mn-ea"/>
              </a:rPr>
              <a:t>hyeon@aks.ac.kr</a:t>
            </a:r>
            <a:endParaRPr lang="ko-KR" altLang="en-US" sz="1800" dirty="0" smtClean="0">
              <a:solidFill>
                <a:schemeClr val="accent3">
                  <a:lumMod val="50000"/>
                </a:schemeClr>
              </a:solidFill>
              <a:latin typeface="+mn-ea"/>
              <a:ea typeface="+mn-ea"/>
            </a:endParaRPr>
          </a:p>
          <a:p>
            <a:pPr algn="ctr" eaLnBrk="1" hangingPunct="1">
              <a:spcBef>
                <a:spcPct val="50000"/>
              </a:spcBef>
              <a:buFontTx/>
              <a:buNone/>
              <a:defRPr/>
            </a:pPr>
            <a:r>
              <a:rPr lang="ko-KR" altLang="en-US" sz="1800" dirty="0" smtClean="0">
                <a:solidFill>
                  <a:schemeClr val="accent3">
                    <a:lumMod val="50000"/>
                  </a:schemeClr>
                </a:solidFill>
                <a:latin typeface="+mn-ea"/>
                <a:ea typeface="+mn-ea"/>
              </a:rPr>
              <a:t>한국학중앙연구원</a:t>
            </a:r>
          </a:p>
        </p:txBody>
      </p:sp>
      <p:sp>
        <p:nvSpPr>
          <p:cNvPr id="8" name="직사각형 7">
            <a:hlinkClick r:id="rId3"/>
          </p:cNvPr>
          <p:cNvSpPr/>
          <p:nvPr/>
        </p:nvSpPr>
        <p:spPr>
          <a:xfrm>
            <a:off x="1834554" y="1844824"/>
            <a:ext cx="5474897" cy="1615827"/>
          </a:xfrm>
          <a:prstGeom prst="rect">
            <a:avLst/>
          </a:prstGeom>
        </p:spPr>
        <p:txBody>
          <a:bodyPr wrap="none">
            <a:spAutoFit/>
          </a:bodyPr>
          <a:lstStyle/>
          <a:p>
            <a:pPr algn="ctr">
              <a:lnSpc>
                <a:spcPct val="150000"/>
              </a:lnSpc>
              <a:defRPr/>
            </a:pPr>
            <a:r>
              <a:rPr lang="ko-KR" altLang="en-US" sz="2400" b="1" dirty="0" smtClean="0">
                <a:solidFill>
                  <a:schemeClr val="bg1"/>
                </a:solidFill>
                <a:latin typeface="+mn-ea"/>
                <a:ea typeface="+mn-ea"/>
              </a:rPr>
              <a:t>한국의 디지털 인문학</a:t>
            </a:r>
            <a:endParaRPr lang="en-US" altLang="ko-KR" sz="2400" b="1" dirty="0">
              <a:solidFill>
                <a:schemeClr val="bg1"/>
              </a:solidFill>
              <a:latin typeface="+mn-ea"/>
              <a:ea typeface="+mn-ea"/>
            </a:endParaRPr>
          </a:p>
          <a:p>
            <a:pPr algn="ctr">
              <a:lnSpc>
                <a:spcPct val="150000"/>
              </a:lnSpc>
              <a:defRPr/>
            </a:pPr>
            <a:r>
              <a:rPr lang="en-US" altLang="ko-KR" sz="2400" b="1" dirty="0" smtClean="0">
                <a:solidFill>
                  <a:schemeClr val="bg1"/>
                </a:solidFill>
                <a:latin typeface="+mn-ea"/>
                <a:ea typeface="+mn-ea"/>
              </a:rPr>
              <a:t> </a:t>
            </a:r>
            <a:r>
              <a:rPr lang="ko-KR" altLang="en-US" sz="1600" b="1" dirty="0" smtClean="0">
                <a:solidFill>
                  <a:schemeClr val="bg1"/>
                </a:solidFill>
                <a:latin typeface="+mn-ea"/>
                <a:ea typeface="+mn-ea"/>
              </a:rPr>
              <a:t>과거</a:t>
            </a:r>
            <a:r>
              <a:rPr lang="en-US" altLang="ko-KR" sz="1600" b="1" dirty="0" smtClean="0">
                <a:solidFill>
                  <a:schemeClr val="bg1"/>
                </a:solidFill>
                <a:latin typeface="+mn-ea"/>
                <a:ea typeface="+mn-ea"/>
              </a:rPr>
              <a:t>, </a:t>
            </a:r>
            <a:r>
              <a:rPr lang="ko-KR" altLang="en-US" sz="1600" b="1" dirty="0" smtClean="0">
                <a:solidFill>
                  <a:schemeClr val="bg1"/>
                </a:solidFill>
                <a:latin typeface="+mn-ea"/>
                <a:ea typeface="+mn-ea"/>
              </a:rPr>
              <a:t>현재</a:t>
            </a:r>
            <a:r>
              <a:rPr lang="en-US" altLang="ko-KR" sz="1600" b="1" dirty="0" smtClean="0">
                <a:solidFill>
                  <a:schemeClr val="bg1"/>
                </a:solidFill>
                <a:latin typeface="+mn-ea"/>
                <a:ea typeface="+mn-ea"/>
              </a:rPr>
              <a:t>, </a:t>
            </a:r>
            <a:r>
              <a:rPr lang="ko-KR" altLang="en-US" sz="1600" b="1" dirty="0" smtClean="0">
                <a:solidFill>
                  <a:schemeClr val="bg1"/>
                </a:solidFill>
                <a:latin typeface="+mn-ea"/>
                <a:ea typeface="+mn-ea"/>
              </a:rPr>
              <a:t>그리고</a:t>
            </a:r>
            <a:r>
              <a:rPr lang="en-US" altLang="ko-KR" sz="1600" b="1" dirty="0" smtClean="0">
                <a:solidFill>
                  <a:schemeClr val="bg1"/>
                </a:solidFill>
                <a:latin typeface="+mn-ea"/>
                <a:ea typeface="+mn-ea"/>
              </a:rPr>
              <a:t> </a:t>
            </a:r>
            <a:r>
              <a:rPr lang="ko-KR" altLang="en-US" sz="1600" b="1" dirty="0" smtClean="0">
                <a:solidFill>
                  <a:schemeClr val="bg1"/>
                </a:solidFill>
                <a:latin typeface="+mn-ea"/>
                <a:ea typeface="+mn-ea"/>
              </a:rPr>
              <a:t>미래</a:t>
            </a:r>
            <a:endParaRPr lang="en-US" altLang="ko-KR" sz="1600" b="1" dirty="0" smtClean="0">
              <a:solidFill>
                <a:schemeClr val="bg1"/>
              </a:solidFill>
              <a:latin typeface="+mn-ea"/>
              <a:ea typeface="+mn-ea"/>
            </a:endParaRPr>
          </a:p>
          <a:p>
            <a:pPr algn="ctr">
              <a:lnSpc>
                <a:spcPct val="150000"/>
              </a:lnSpc>
              <a:defRPr/>
            </a:pPr>
            <a:r>
              <a:rPr lang="en-US" altLang="ko-KR" b="1" dirty="0">
                <a:solidFill>
                  <a:schemeClr val="bg1"/>
                </a:solidFill>
                <a:latin typeface="Times New Roman" panose="02020603050405020304" pitchFamily="18" charset="0"/>
                <a:cs typeface="Times New Roman" panose="02020603050405020304" pitchFamily="18" charset="0"/>
              </a:rPr>
              <a:t>Digital humanities in Korea: Past, present, and future</a:t>
            </a:r>
            <a:endParaRPr lang="en-US" altLang="ko-KR" b="1" dirty="0">
              <a:solidFill>
                <a:schemeClr val="bg1"/>
              </a:solidFill>
              <a:latin typeface="Times New Roman" panose="02020603050405020304" pitchFamily="18" charset="0"/>
              <a:ea typeface="+mn-ea"/>
              <a:cs typeface="Times New Roman" panose="02020603050405020304" pitchFamily="18" charset="0"/>
            </a:endParaRPr>
          </a:p>
        </p:txBody>
      </p:sp>
      <p:pic>
        <p:nvPicPr>
          <p:cNvPr id="7" name="_x196056456" descr="EMB0000284403c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221" y="5577337"/>
            <a:ext cx="1373859" cy="4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직사각형 1"/>
          <p:cNvSpPr/>
          <p:nvPr/>
        </p:nvSpPr>
        <p:spPr>
          <a:xfrm>
            <a:off x="395536" y="332656"/>
            <a:ext cx="6086923" cy="369332"/>
          </a:xfrm>
          <a:prstGeom prst="rect">
            <a:avLst/>
          </a:prstGeom>
        </p:spPr>
        <p:txBody>
          <a:bodyPr wrap="none">
            <a:spAutoFit/>
          </a:bodyPr>
          <a:lstStyle/>
          <a:p>
            <a:r>
              <a:rPr lang="en-US" altLang="ko-KR" sz="1600" b="1" dirty="0">
                <a:solidFill>
                  <a:schemeClr val="accent3">
                    <a:lumMod val="75000"/>
                  </a:schemeClr>
                </a:solidFill>
                <a:latin typeface="+mn-ea"/>
                <a:ea typeface="+mn-ea"/>
              </a:rPr>
              <a:t>2014 </a:t>
            </a:r>
            <a:r>
              <a:rPr lang="ko-KR" altLang="en-US" sz="1600" b="1" dirty="0">
                <a:solidFill>
                  <a:schemeClr val="accent3">
                    <a:lumMod val="75000"/>
                  </a:schemeClr>
                </a:solidFill>
                <a:latin typeface="+mn-ea"/>
                <a:ea typeface="+mn-ea"/>
              </a:rPr>
              <a:t>디지털 휴머니티 국제 </a:t>
            </a:r>
            <a:r>
              <a:rPr lang="ko-KR" altLang="en-US" sz="1600" b="1" dirty="0" smtClean="0">
                <a:solidFill>
                  <a:schemeClr val="accent3">
                    <a:lumMod val="75000"/>
                  </a:schemeClr>
                </a:solidFill>
                <a:latin typeface="+mn-ea"/>
                <a:ea typeface="+mn-ea"/>
              </a:rPr>
              <a:t>심포지엄</a:t>
            </a:r>
            <a:r>
              <a:rPr lang="en-US" altLang="ko-KR" sz="1600" b="1" dirty="0" smtClean="0">
                <a:solidFill>
                  <a:schemeClr val="accent3">
                    <a:lumMod val="75000"/>
                  </a:schemeClr>
                </a:solidFill>
                <a:latin typeface="+mn-ea"/>
                <a:ea typeface="+mn-ea"/>
              </a:rPr>
              <a:t>, </a:t>
            </a:r>
            <a:r>
              <a:rPr lang="ko-KR" altLang="en-US" sz="1600" b="1" dirty="0" smtClean="0">
                <a:solidFill>
                  <a:schemeClr val="accent3">
                    <a:lumMod val="75000"/>
                  </a:schemeClr>
                </a:solidFill>
                <a:latin typeface="+mn-ea"/>
                <a:ea typeface="+mn-ea"/>
              </a:rPr>
              <a:t>아주대학교</a:t>
            </a:r>
            <a:r>
              <a:rPr lang="en-US" altLang="ko-KR" sz="1600" b="1" dirty="0" smtClean="0">
                <a:solidFill>
                  <a:schemeClr val="accent3">
                    <a:lumMod val="75000"/>
                  </a:schemeClr>
                </a:solidFill>
                <a:latin typeface="+mn-ea"/>
                <a:ea typeface="+mn-ea"/>
              </a:rPr>
              <a:t>. 2014. 12. 5</a:t>
            </a:r>
            <a:r>
              <a:rPr lang="en-US" altLang="ko-KR" dirty="0" smtClean="0">
                <a:solidFill>
                  <a:schemeClr val="accent3">
                    <a:lumMod val="75000"/>
                  </a:schemeClr>
                </a:solidFill>
              </a:rPr>
              <a:t>.</a:t>
            </a:r>
            <a:endParaRPr lang="ko-KR" alt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467544" y="1340768"/>
            <a:ext cx="8208144" cy="3960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684213" y="1372504"/>
            <a:ext cx="7991475" cy="3508653"/>
          </a:xfrm>
          <a:prstGeom prst="rect">
            <a:avLst/>
          </a:prstGeom>
        </p:spPr>
        <p:txBody>
          <a:bodyPr>
            <a:spAutoFit/>
          </a:bodyPr>
          <a:lstStyle/>
          <a:p>
            <a:pPr algn="ctr">
              <a:lnSpc>
                <a:spcPct val="150000"/>
              </a:lnSpc>
              <a:defRPr/>
            </a:pPr>
            <a:r>
              <a:rPr lang="en-US" altLang="ko-KR" sz="2400" dirty="0" smtClean="0">
                <a:latin typeface="Times New Roman" panose="02020603050405020304" pitchFamily="18" charset="0"/>
                <a:ea typeface="+mn-ea"/>
                <a:cs typeface="Times New Roman" panose="02020603050405020304" pitchFamily="18" charset="0"/>
              </a:rPr>
              <a:t>“There is a fundamental reason for making use of the computer in historical research. The computer already has come to play a part in the lives of most of mankind and it will do so increasingly in the years ahead. Engaging in computer-assisted research, therefore, brings us closer to our future.”</a:t>
            </a:r>
          </a:p>
          <a:p>
            <a:pPr algn="ctr">
              <a:lnSpc>
                <a:spcPct val="150000"/>
              </a:lnSpc>
              <a:defRPr/>
            </a:pPr>
            <a:r>
              <a:rPr lang="en-US" altLang="ko-KR" sz="1400" dirty="0" smtClean="0">
                <a:solidFill>
                  <a:srgbClr val="2B7C0E"/>
                </a:solidFill>
                <a:latin typeface="Times New Roman" panose="02020603050405020304" pitchFamily="18" charset="0"/>
                <a:ea typeface="+mn-ea"/>
                <a:cs typeface="Times New Roman" panose="02020603050405020304" pitchFamily="18" charset="0"/>
              </a:rPr>
              <a:t>     </a:t>
            </a:r>
            <a:r>
              <a:rPr lang="en-US" altLang="ko-KR" sz="1400" dirty="0" smtClean="0">
                <a:solidFill>
                  <a:srgbClr val="2B7C0E"/>
                </a:solidFill>
                <a:latin typeface="Times New Roman" panose="02020603050405020304" pitchFamily="18" charset="0"/>
                <a:ea typeface="+mn-ea"/>
                <a:cs typeface="Times New Roman" panose="02020603050405020304" pitchFamily="18" charset="0"/>
              </a:rPr>
              <a:t>(Edward Wagner, Problems in the Computerization of Materials in the Korean Studies Field: A report on the </a:t>
            </a:r>
            <a:r>
              <a:rPr lang="en-US" altLang="ko-KR" sz="1400" dirty="0" err="1" smtClean="0">
                <a:solidFill>
                  <a:srgbClr val="2B7C0E"/>
                </a:solidFill>
                <a:latin typeface="Times New Roman" panose="02020603050405020304" pitchFamily="18" charset="0"/>
                <a:ea typeface="+mn-ea"/>
                <a:cs typeface="Times New Roman" panose="02020603050405020304" pitchFamily="18" charset="0"/>
              </a:rPr>
              <a:t>Munkwa</a:t>
            </a:r>
            <a:r>
              <a:rPr lang="en-US" altLang="ko-KR" sz="1400" dirty="0" smtClean="0">
                <a:solidFill>
                  <a:srgbClr val="2B7C0E"/>
                </a:solidFill>
                <a:latin typeface="Times New Roman" panose="02020603050405020304" pitchFamily="18" charset="0"/>
                <a:ea typeface="+mn-ea"/>
                <a:cs typeface="Times New Roman" panose="02020603050405020304" pitchFamily="18" charset="0"/>
              </a:rPr>
              <a:t> Project, </a:t>
            </a:r>
            <a:r>
              <a:rPr lang="ko-KR" altLang="en-US" sz="1200" dirty="0" smtClean="0">
                <a:solidFill>
                  <a:srgbClr val="2B7C0E"/>
                </a:solidFill>
                <a:latin typeface="Times New Roman" panose="02020603050405020304" pitchFamily="18" charset="0"/>
                <a:ea typeface="+mn-ea"/>
                <a:cs typeface="Times New Roman" panose="02020603050405020304" pitchFamily="18" charset="0"/>
              </a:rPr>
              <a:t>한국학 자료의 전산화 연구</a:t>
            </a:r>
            <a:r>
              <a:rPr lang="en-US" altLang="ko-KR" sz="1200" dirty="0" smtClean="0">
                <a:solidFill>
                  <a:srgbClr val="2B7C0E"/>
                </a:solidFill>
                <a:latin typeface="Times New Roman" panose="02020603050405020304" pitchFamily="18" charset="0"/>
                <a:ea typeface="+mn-ea"/>
                <a:cs typeface="Times New Roman" panose="02020603050405020304" pitchFamily="18" charset="0"/>
              </a:rPr>
              <a:t>, 1982, </a:t>
            </a:r>
            <a:r>
              <a:rPr lang="ko-KR" altLang="en-US" sz="1200" dirty="0" smtClean="0">
                <a:solidFill>
                  <a:srgbClr val="2B7C0E"/>
                </a:solidFill>
                <a:latin typeface="Times New Roman" panose="02020603050405020304" pitchFamily="18" charset="0"/>
                <a:ea typeface="+mn-ea"/>
                <a:cs typeface="Times New Roman" panose="02020603050405020304" pitchFamily="18" charset="0"/>
              </a:rPr>
              <a:t>한국정신문화연구원</a:t>
            </a:r>
            <a:r>
              <a:rPr lang="en-US" altLang="ko-KR" sz="1400" dirty="0" smtClean="0">
                <a:solidFill>
                  <a:srgbClr val="2B7C0E"/>
                </a:solidFill>
                <a:latin typeface="Times New Roman" panose="02020603050405020304" pitchFamily="18" charset="0"/>
                <a:ea typeface="+mn-ea"/>
                <a:cs typeface="Times New Roman" panose="02020603050405020304" pitchFamily="18" charset="0"/>
              </a:rPr>
              <a:t>)</a:t>
            </a:r>
            <a:endParaRPr lang="en-US" altLang="ko-KR" sz="1400" dirty="0">
              <a:solidFill>
                <a:srgbClr val="2B7C0E"/>
              </a:solidFill>
              <a:latin typeface="Times New Roman" panose="02020603050405020304" pitchFamily="18" charset="0"/>
              <a:ea typeface="+mn-ea"/>
              <a:cs typeface="Times New Roman" panose="02020603050405020304" pitchFamily="18" charset="0"/>
            </a:endParaRPr>
          </a:p>
        </p:txBody>
      </p:sp>
      <p:sp>
        <p:nvSpPr>
          <p:cNvPr id="6"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7"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8"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en-US" altLang="ko-KR" sz="1500" dirty="0">
                <a:latin typeface="Times New Roman" panose="02020603050405020304" pitchFamily="18" charset="0"/>
                <a:cs typeface="Times New Roman" panose="02020603050405020304" pitchFamily="18" charset="0"/>
              </a:rPr>
              <a:t>Edward </a:t>
            </a:r>
            <a:r>
              <a:rPr lang="en-US" altLang="ko-KR" sz="1500" dirty="0" smtClean="0">
                <a:latin typeface="Times New Roman" panose="02020603050405020304" pitchFamily="18" charset="0"/>
                <a:cs typeface="Times New Roman" panose="02020603050405020304" pitchFamily="18" charset="0"/>
              </a:rPr>
              <a:t>Wagner </a:t>
            </a:r>
            <a:r>
              <a:rPr lang="en-US" altLang="ko-KR" sz="1500" dirty="0">
                <a:latin typeface="Times New Roman" panose="02020603050405020304" pitchFamily="18" charset="0"/>
                <a:cs typeface="Times New Roman" panose="02020603050405020304" pitchFamily="18" charset="0"/>
              </a:rPr>
              <a:t>(1924-2001</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0"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1"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21716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701675" y="1052736"/>
            <a:ext cx="5310485" cy="4385816"/>
          </a:xfrm>
          <a:prstGeom prst="rect">
            <a:avLst/>
          </a:prstGeom>
        </p:spPr>
        <p:txBody>
          <a:bodyPr wrap="square">
            <a:spAutoFit/>
          </a:bodyPr>
          <a:lstStyle/>
          <a:p>
            <a:pPr marL="285750" indent="-285750">
              <a:buFont typeface="Wingdings" panose="05000000000000000000" pitchFamily="2" charset="2"/>
              <a:buChar char="v"/>
            </a:pPr>
            <a:r>
              <a:rPr lang="ko-KR" altLang="en-US" b="1" dirty="0" err="1">
                <a:latin typeface="+mn-ea"/>
                <a:ea typeface="+mn-ea"/>
                <a:cs typeface="함초롬돋움" panose="02030504000101010101" pitchFamily="18" charset="-127"/>
              </a:rPr>
              <a:t>이웅근</a:t>
            </a:r>
            <a:r>
              <a:rPr lang="ko-KR" altLang="en-US" b="1" dirty="0">
                <a:latin typeface="+mn-ea"/>
                <a:ea typeface="+mn-ea"/>
                <a:cs typeface="함초롬돋움" panose="02030504000101010101" pitchFamily="18" charset="-127"/>
              </a:rPr>
              <a:t> </a:t>
            </a:r>
            <a:r>
              <a:rPr lang="en-US" altLang="ko-KR" b="1" dirty="0" smtClean="0">
                <a:latin typeface="+mn-ea"/>
                <a:ea typeface="+mn-ea"/>
                <a:cs typeface="함초롬돋움" panose="02030504000101010101" pitchFamily="18" charset="-127"/>
              </a:rPr>
              <a:t>(</a:t>
            </a:r>
            <a:r>
              <a:rPr lang="ko-KR" altLang="en-US" b="1" dirty="0" err="1" smtClean="0">
                <a:latin typeface="+mn-ea"/>
                <a:ea typeface="+mn-ea"/>
                <a:cs typeface="함초롬돋움" panose="02030504000101010101" pitchFamily="18" charset="-127"/>
              </a:rPr>
              <a:t>李雄根</a:t>
            </a:r>
            <a:r>
              <a:rPr lang="en-US" altLang="ko-KR" b="1" dirty="0" smtClean="0">
                <a:latin typeface="+mn-ea"/>
                <a:ea typeface="+mn-ea"/>
                <a:cs typeface="함초롬돋움" panose="02030504000101010101" pitchFamily="18" charset="-127"/>
              </a:rPr>
              <a:t>, 1930</a:t>
            </a:r>
            <a:r>
              <a:rPr lang="en-US" altLang="ko-KR" b="1" dirty="0">
                <a:latin typeface="+mn-ea"/>
                <a:ea typeface="+mn-ea"/>
                <a:cs typeface="함초롬돋움" panose="02030504000101010101" pitchFamily="18" charset="-127"/>
              </a:rPr>
              <a:t>∼2008</a:t>
            </a:r>
            <a:r>
              <a:rPr lang="en-US" altLang="ko-KR" b="1" dirty="0" smtClean="0">
                <a:latin typeface="+mn-ea"/>
                <a:ea typeface="+mn-ea"/>
                <a:cs typeface="함초롬돋움" panose="02030504000101010101" pitchFamily="18" charset="-127"/>
              </a:rPr>
              <a:t>)</a:t>
            </a:r>
          </a:p>
          <a:p>
            <a:pPr marL="285750" indent="-285750">
              <a:buFont typeface="Wingdings" panose="05000000000000000000" pitchFamily="2" charset="2"/>
              <a:buChar char="v"/>
            </a:pPr>
            <a:endParaRPr lang="en-US" altLang="ko-KR" dirty="0">
              <a:latin typeface="+mn-ea"/>
              <a:ea typeface="+mn-ea"/>
              <a:cs typeface="함초롬돋움" panose="02030504000101010101" pitchFamily="18" charset="-127"/>
            </a:endParaRPr>
          </a:p>
          <a:p>
            <a:pPr marL="285750" indent="-285750">
              <a:lnSpc>
                <a:spcPct val="150000"/>
              </a:lnSpc>
              <a:buFont typeface="Wingdings" panose="05000000000000000000" pitchFamily="2" charset="2"/>
              <a:buChar char="§"/>
            </a:pPr>
            <a:r>
              <a:rPr lang="ko-KR" altLang="en-US" sz="1600" dirty="0">
                <a:latin typeface="+mn-ea"/>
                <a:ea typeface="+mn-ea"/>
                <a:cs typeface="함초롬돋움" panose="02030504000101010101" pitchFamily="18" charset="-127"/>
              </a:rPr>
              <a:t>서울 출생</a:t>
            </a:r>
            <a:r>
              <a:rPr lang="en-US" altLang="ko-KR" sz="1600" dirty="0">
                <a:latin typeface="+mn-ea"/>
                <a:ea typeface="+mn-ea"/>
                <a:cs typeface="함초롬돋움" panose="02030504000101010101" pitchFamily="18" charset="-127"/>
              </a:rPr>
              <a:t>. </a:t>
            </a:r>
            <a:r>
              <a:rPr lang="ko-KR" altLang="en-US" sz="1600" dirty="0" err="1">
                <a:latin typeface="+mn-ea"/>
                <a:ea typeface="+mn-ea"/>
                <a:cs typeface="함초롬돋움" panose="02030504000101010101" pitchFamily="18" charset="-127"/>
              </a:rPr>
              <a:t>경복高</a:t>
            </a:r>
            <a:r>
              <a:rPr lang="en-US" altLang="ko-KR" sz="1600" dirty="0">
                <a:latin typeface="+mn-ea"/>
                <a:ea typeface="+mn-ea"/>
                <a:cs typeface="함초롬돋움" panose="02030504000101010101" pitchFamily="18" charset="-127"/>
              </a:rPr>
              <a:t>·</a:t>
            </a:r>
            <a:r>
              <a:rPr lang="ko-KR" altLang="en-US" sz="1600" dirty="0">
                <a:latin typeface="+mn-ea"/>
                <a:ea typeface="+mn-ea"/>
                <a:cs typeface="함초롬돋움" panose="02030504000101010101" pitchFamily="18" charset="-127"/>
              </a:rPr>
              <a:t>서울大 경제학과 졸업</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美 </a:t>
            </a:r>
            <a:r>
              <a:rPr lang="ko-KR" altLang="en-US" sz="1600" dirty="0" err="1">
                <a:latin typeface="+mn-ea"/>
                <a:ea typeface="+mn-ea"/>
                <a:cs typeface="함초롬돋움" panose="02030504000101010101" pitchFamily="18" charset="-127"/>
              </a:rPr>
              <a:t>미네소타大</a:t>
            </a:r>
            <a:r>
              <a:rPr lang="ko-KR" altLang="en-US" sz="1600" dirty="0">
                <a:latin typeface="+mn-ea"/>
                <a:ea typeface="+mn-ea"/>
                <a:cs typeface="함초롬돋움" panose="02030504000101010101" pitchFamily="18" charset="-127"/>
              </a:rPr>
              <a:t> 대학원 경제학 석사</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서울大 대학원 경제학 박사</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서울大 행정대학원 교수</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국무총리 비서관</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산업능률본부 이사장</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공인회계사회 회장</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한국공기업학회 회장</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국제종합기계 회장</a:t>
            </a:r>
            <a:r>
              <a:rPr lang="en-US" altLang="ko-KR" sz="1600" dirty="0">
                <a:latin typeface="+mn-ea"/>
                <a:ea typeface="+mn-ea"/>
                <a:cs typeface="함초롬돋움" panose="02030504000101010101" pitchFamily="18" charset="-127"/>
              </a:rPr>
              <a:t>, </a:t>
            </a:r>
            <a:r>
              <a:rPr lang="ko-KR" altLang="en-US" sz="1600" b="1" u="sng" dirty="0">
                <a:latin typeface="+mn-ea"/>
                <a:ea typeface="+mn-ea"/>
                <a:cs typeface="함초롬돋움" panose="02030504000101010101" pitchFamily="18" charset="-127"/>
              </a:rPr>
              <a:t>서울시스템</a:t>
            </a:r>
            <a:r>
              <a:rPr lang="ko-KR" altLang="en-US" sz="1600" dirty="0">
                <a:latin typeface="+mn-ea"/>
                <a:ea typeface="+mn-ea"/>
                <a:cs typeface="함초롬돋움" panose="02030504000101010101" pitchFamily="18" charset="-127"/>
              </a:rPr>
              <a:t> 사장</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조선왕조실록 </a:t>
            </a:r>
            <a:r>
              <a:rPr lang="en-US" altLang="ko-KR" sz="1600" dirty="0">
                <a:latin typeface="+mn-ea"/>
                <a:ea typeface="+mn-ea"/>
                <a:cs typeface="함초롬돋움" panose="02030504000101010101" pitchFamily="18" charset="-127"/>
              </a:rPr>
              <a:t>CD</a:t>
            </a:r>
            <a:r>
              <a:rPr lang="ko-KR" altLang="en-US" sz="1600" dirty="0">
                <a:latin typeface="+mn-ea"/>
                <a:ea typeface="+mn-ea"/>
                <a:cs typeface="함초롬돋움" panose="02030504000101010101" pitchFamily="18" charset="-127"/>
              </a:rPr>
              <a:t>롬 간행위원회 위원</a:t>
            </a:r>
            <a:r>
              <a:rPr lang="en-US" altLang="ko-KR" sz="1600" dirty="0">
                <a:latin typeface="+mn-ea"/>
                <a:ea typeface="+mn-ea"/>
                <a:cs typeface="함초롬돋움" panose="02030504000101010101" pitchFamily="18" charset="-127"/>
              </a:rPr>
              <a:t>, </a:t>
            </a:r>
            <a:r>
              <a:rPr lang="ko-KR" altLang="en-US" sz="1600" b="1" u="sng" dirty="0">
                <a:latin typeface="+mn-ea"/>
                <a:ea typeface="+mn-ea"/>
                <a:cs typeface="함초롬돋움" panose="02030504000101010101" pitchFamily="18" charset="-127"/>
              </a:rPr>
              <a:t>동방미디어</a:t>
            </a:r>
            <a:r>
              <a:rPr lang="ko-KR" altLang="en-US" sz="1600" dirty="0">
                <a:latin typeface="+mn-ea"/>
                <a:ea typeface="+mn-ea"/>
                <a:cs typeface="함초롬돋움" panose="02030504000101010101" pitchFamily="18" charset="-127"/>
              </a:rPr>
              <a:t> 회장 역임</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「한글발전유공 화관문화훈장」</a:t>
            </a:r>
            <a:r>
              <a:rPr lang="en-US" altLang="ko-KR" sz="1600" dirty="0">
                <a:latin typeface="+mn-ea"/>
                <a:ea typeface="+mn-ea"/>
                <a:cs typeface="함초롬돋움" panose="02030504000101010101" pitchFamily="18" charset="-127"/>
              </a:rPr>
              <a:t>, </a:t>
            </a:r>
            <a:r>
              <a:rPr lang="ko-KR" altLang="en-US" sz="1600" dirty="0">
                <a:latin typeface="+mn-ea"/>
                <a:ea typeface="+mn-ea"/>
                <a:cs typeface="함초롬돋움" panose="02030504000101010101" pitchFamily="18" charset="-127"/>
              </a:rPr>
              <a:t>「</a:t>
            </a:r>
            <a:r>
              <a:rPr lang="ko-KR" altLang="en-US" sz="1600" dirty="0" err="1">
                <a:latin typeface="+mn-ea"/>
                <a:ea typeface="+mn-ea"/>
                <a:cs typeface="함초롬돋움" panose="02030504000101010101" pitchFamily="18" charset="-127"/>
              </a:rPr>
              <a:t>은관문화훈장</a:t>
            </a:r>
            <a:r>
              <a:rPr lang="ko-KR" altLang="en-US" sz="1600" dirty="0">
                <a:latin typeface="+mn-ea"/>
                <a:ea typeface="+mn-ea"/>
                <a:cs typeface="함초롬돋움" panose="02030504000101010101" pitchFamily="18" charset="-127"/>
              </a:rPr>
              <a:t>」 </a:t>
            </a:r>
            <a:r>
              <a:rPr lang="ko-KR" altLang="en-US" sz="1600" dirty="0" smtClean="0">
                <a:latin typeface="+mn-ea"/>
                <a:ea typeface="+mn-ea"/>
                <a:cs typeface="함초롬돋움" panose="02030504000101010101" pitchFamily="18" charset="-127"/>
              </a:rPr>
              <a:t>수훈</a:t>
            </a:r>
            <a:endParaRPr lang="en-US" altLang="ko-KR" sz="1600" dirty="0" smtClean="0">
              <a:latin typeface="+mn-ea"/>
              <a:ea typeface="+mn-ea"/>
              <a:cs typeface="함초롬돋움" panose="02030504000101010101" pitchFamily="18" charset="-127"/>
            </a:endParaRPr>
          </a:p>
          <a:p>
            <a:pPr marL="285750" indent="-285750">
              <a:lnSpc>
                <a:spcPct val="150000"/>
              </a:lnSpc>
              <a:buFont typeface="Wingdings" panose="05000000000000000000" pitchFamily="2" charset="2"/>
              <a:buChar char="§"/>
            </a:pPr>
            <a:r>
              <a:rPr lang="en-US" altLang="ko-KR" sz="1600" dirty="0" smtClean="0">
                <a:latin typeface="+mn-ea"/>
                <a:ea typeface="+mn-ea"/>
                <a:cs typeface="함초롬돋움" panose="02030504000101010101" pitchFamily="18" charset="-127"/>
              </a:rPr>
              <a:t>1995</a:t>
            </a:r>
            <a:r>
              <a:rPr lang="ko-KR" altLang="en-US" sz="1600" dirty="0" smtClean="0">
                <a:latin typeface="+mn-ea"/>
                <a:ea typeface="+mn-ea"/>
                <a:cs typeface="함초롬돋움" panose="02030504000101010101" pitchFamily="18" charset="-127"/>
              </a:rPr>
              <a:t>년 조선왕조실록 </a:t>
            </a:r>
            <a:r>
              <a:rPr lang="en-US" altLang="ko-KR" sz="1600" dirty="0" smtClean="0">
                <a:latin typeface="+mn-ea"/>
                <a:ea typeface="+mn-ea"/>
                <a:cs typeface="함초롬돋움" panose="02030504000101010101" pitchFamily="18" charset="-127"/>
              </a:rPr>
              <a:t>CD-ROM </a:t>
            </a:r>
            <a:r>
              <a:rPr lang="ko-KR" altLang="en-US" sz="1600" dirty="0" smtClean="0">
                <a:latin typeface="+mn-ea"/>
                <a:ea typeface="+mn-ea"/>
                <a:cs typeface="함초롬돋움" panose="02030504000101010101" pitchFamily="18" charset="-127"/>
              </a:rPr>
              <a:t>간행을 통해 인문 분야 학술 자원의 디지털화 선도 모델 제시</a:t>
            </a:r>
            <a:endParaRPr lang="en-US" altLang="ko-KR" sz="1600" dirty="0" smtClean="0">
              <a:latin typeface="+mn-ea"/>
              <a:ea typeface="+mn-ea"/>
              <a:cs typeface="함초롬돋움" panose="02030504000101010101" pitchFamily="18" charset="-127"/>
            </a:endParaRPr>
          </a:p>
          <a:p>
            <a:pPr marL="285750" indent="-285750">
              <a:lnSpc>
                <a:spcPct val="150000"/>
              </a:lnSpc>
              <a:buFont typeface="Wingdings" panose="05000000000000000000" pitchFamily="2" charset="2"/>
              <a:buChar char="§"/>
            </a:pPr>
            <a:endParaRPr lang="en-US" altLang="ko-KR" dirty="0">
              <a:latin typeface="+mn-ea"/>
              <a:ea typeface="+mn-ea"/>
              <a:cs typeface="함초롬돋움" panose="02030504000101010101" pitchFamily="18" charset="-127"/>
            </a:endParaRPr>
          </a:p>
        </p:txBody>
      </p:sp>
      <p:pic>
        <p:nvPicPr>
          <p:cNvPr id="8" name="Picture 9" descr="http://monthly.chosun.com/upload/0806/0806_4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769" y="1700808"/>
            <a:ext cx="2469589" cy="33191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500" dirty="0" err="1" smtClean="0">
                <a:latin typeface="Times New Roman" panose="02020603050405020304" pitchFamily="18" charset="0"/>
                <a:cs typeface="Times New Roman" panose="02020603050405020304" pitchFamily="18" charset="0"/>
              </a:rPr>
              <a:t>이웅근</a:t>
            </a:r>
            <a:r>
              <a:rPr lang="ko-KR" altLang="en-US" sz="1500" dirty="0" smtClean="0">
                <a:latin typeface="Times New Roman" panose="02020603050405020304" pitchFamily="18" charset="0"/>
                <a:cs typeface="Times New Roman" panose="02020603050405020304" pitchFamily="18" charset="0"/>
              </a:rPr>
              <a:t> </a:t>
            </a:r>
            <a:r>
              <a:rPr lang="en-US" altLang="ko-KR" sz="1500" dirty="0" smtClean="0">
                <a:latin typeface="Times New Roman" panose="02020603050405020304" pitchFamily="18" charset="0"/>
                <a:cs typeface="Times New Roman" panose="02020603050405020304" pitchFamily="18" charset="0"/>
              </a:rPr>
              <a:t>(1930-2008</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3"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4"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352099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323528" y="1553315"/>
            <a:ext cx="5688632" cy="4177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179512" y="1052736"/>
            <a:ext cx="5688632" cy="4493538"/>
          </a:xfrm>
          <a:prstGeom prst="rect">
            <a:avLst/>
          </a:prstGeom>
        </p:spPr>
        <p:txBody>
          <a:bodyPr wrap="square">
            <a:spAutoFit/>
          </a:bodyPr>
          <a:lstStyle/>
          <a:p>
            <a:pPr marL="285750" indent="-285750">
              <a:buFont typeface="Wingdings" panose="05000000000000000000" pitchFamily="2" charset="2"/>
              <a:buChar char="v"/>
            </a:pPr>
            <a:r>
              <a:rPr lang="ko-KR" altLang="en-US" dirty="0">
                <a:latin typeface="+mn-ea"/>
                <a:ea typeface="+mn-ea"/>
                <a:cs typeface="함초롬돋움" panose="02030504000101010101" pitchFamily="18" charset="-127"/>
              </a:rPr>
              <a:t>「국역 조선왕조실록」 </a:t>
            </a:r>
            <a:r>
              <a:rPr lang="en-US" altLang="ko-KR" dirty="0">
                <a:latin typeface="+mn-ea"/>
                <a:ea typeface="+mn-ea"/>
                <a:cs typeface="함초롬돋움" panose="02030504000101010101" pitchFamily="18" charset="-127"/>
              </a:rPr>
              <a:t>CD</a:t>
            </a:r>
            <a:r>
              <a:rPr lang="ko-KR" altLang="en-US" dirty="0">
                <a:latin typeface="+mn-ea"/>
                <a:ea typeface="+mn-ea"/>
                <a:cs typeface="함초롬돋움" panose="02030504000101010101" pitchFamily="18" charset="-127"/>
              </a:rPr>
              <a:t>롬 </a:t>
            </a:r>
            <a:r>
              <a:rPr lang="ko-KR" altLang="en-US" dirty="0" smtClean="0">
                <a:latin typeface="+mn-ea"/>
                <a:ea typeface="+mn-ea"/>
                <a:cs typeface="함초롬돋움" panose="02030504000101010101" pitchFamily="18" charset="-127"/>
              </a:rPr>
              <a:t>간</a:t>
            </a:r>
            <a:r>
              <a:rPr lang="ko-KR" altLang="en-US" dirty="0">
                <a:latin typeface="+mn-ea"/>
                <a:ea typeface="+mn-ea"/>
                <a:cs typeface="함초롬돋움" panose="02030504000101010101" pitchFamily="18" charset="-127"/>
              </a:rPr>
              <a:t>행</a:t>
            </a:r>
          </a:p>
          <a:p>
            <a:endParaRPr lang="en-US" altLang="ko-KR" sz="1000" dirty="0" smtClean="0">
              <a:latin typeface="+mn-ea"/>
              <a:ea typeface="+mn-ea"/>
              <a:cs typeface="함초롬돋움" panose="02030504000101010101" pitchFamily="18" charset="-127"/>
            </a:endParaRPr>
          </a:p>
          <a:p>
            <a:endParaRPr lang="en-US" altLang="ko-KR" sz="1100" dirty="0">
              <a:latin typeface="+mn-ea"/>
              <a:ea typeface="+mn-ea"/>
              <a:cs typeface="함초롬돋움" panose="02030504000101010101" pitchFamily="18" charset="-127"/>
            </a:endParaRPr>
          </a:p>
          <a:p>
            <a:pPr marL="358775"/>
            <a:r>
              <a:rPr lang="en-US" altLang="ko-KR" sz="1100" dirty="0" smtClean="0">
                <a:latin typeface="+mn-ea"/>
                <a:ea typeface="+mn-ea"/>
                <a:cs typeface="함초롬돋움" panose="02030504000101010101" pitchFamily="18" charset="-127"/>
              </a:rPr>
              <a:t>“ </a:t>
            </a:r>
            <a:r>
              <a:rPr lang="ko-KR" altLang="en-US" sz="1400" b="1" dirty="0" smtClean="0">
                <a:latin typeface="+mn-ea"/>
                <a:ea typeface="+mn-ea"/>
                <a:cs typeface="함초롬돋움" panose="02030504000101010101" pitchFamily="18" charset="-127"/>
              </a:rPr>
              <a:t>「</a:t>
            </a:r>
            <a:r>
              <a:rPr lang="ko-KR" altLang="en-US" sz="1400" b="1" dirty="0">
                <a:latin typeface="+mn-ea"/>
                <a:ea typeface="+mn-ea"/>
                <a:cs typeface="함초롬돋움" panose="02030504000101010101" pitchFamily="18" charset="-127"/>
              </a:rPr>
              <a:t>국역 조선왕조실록」 </a:t>
            </a:r>
            <a:r>
              <a:rPr lang="en-US" altLang="ko-KR" sz="1400" b="1" dirty="0">
                <a:latin typeface="+mn-ea"/>
                <a:ea typeface="+mn-ea"/>
                <a:cs typeface="함초롬돋움" panose="02030504000101010101" pitchFamily="18" charset="-127"/>
              </a:rPr>
              <a:t>CD</a:t>
            </a:r>
            <a:r>
              <a:rPr lang="ko-KR" altLang="en-US" sz="1400" b="1" dirty="0">
                <a:latin typeface="+mn-ea"/>
                <a:ea typeface="+mn-ea"/>
                <a:cs typeface="함초롬돋움" panose="02030504000101010101" pitchFamily="18" charset="-127"/>
              </a:rPr>
              <a:t>롬 나왔다</a:t>
            </a:r>
          </a:p>
          <a:p>
            <a:pPr marL="358775"/>
            <a:endParaRPr lang="ko-KR" altLang="en-US" sz="1200" b="1" dirty="0">
              <a:latin typeface="+mn-ea"/>
              <a:ea typeface="+mn-ea"/>
              <a:cs typeface="함초롬돋움" panose="02030504000101010101" pitchFamily="18" charset="-127"/>
            </a:endParaRPr>
          </a:p>
          <a:p>
            <a:pPr marL="358775"/>
            <a:r>
              <a:rPr lang="en-US" altLang="ko-KR" sz="1100" dirty="0">
                <a:latin typeface="+mn-ea"/>
                <a:ea typeface="+mn-ea"/>
                <a:cs typeface="함초롬돋움" panose="02030504000101010101" pitchFamily="18" charset="-127"/>
              </a:rPr>
              <a:t>- 320</a:t>
            </a:r>
            <a:r>
              <a:rPr lang="ko-KR" altLang="en-US" sz="1100" dirty="0">
                <a:latin typeface="+mn-ea"/>
                <a:ea typeface="+mn-ea"/>
                <a:cs typeface="함초롬돋움" panose="02030504000101010101" pitchFamily="18" charset="-127"/>
              </a:rPr>
              <a:t>쪽짜리 </a:t>
            </a:r>
            <a:r>
              <a:rPr lang="en-US" altLang="ko-KR" sz="1100" dirty="0">
                <a:latin typeface="+mn-ea"/>
                <a:ea typeface="+mn-ea"/>
                <a:cs typeface="함초롬돋움" panose="02030504000101010101" pitchFamily="18" charset="-127"/>
              </a:rPr>
              <a:t>413</a:t>
            </a:r>
            <a:r>
              <a:rPr lang="ko-KR" altLang="en-US" sz="1100" dirty="0">
                <a:latin typeface="+mn-ea"/>
                <a:ea typeface="+mn-ea"/>
                <a:cs typeface="함초롬돋움" panose="02030504000101010101" pitchFamily="18" charset="-127"/>
              </a:rPr>
              <a:t>권 방대한 분량 수록 </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정치 </a:t>
            </a:r>
            <a:r>
              <a:rPr lang="ko-KR" altLang="en-US" sz="1100" dirty="0" err="1">
                <a:latin typeface="+mn-ea"/>
                <a:ea typeface="+mn-ea"/>
                <a:cs typeface="함초롬돋움" panose="02030504000101010101" pitchFamily="18" charset="-127"/>
              </a:rPr>
              <a:t>경제외에</a:t>
            </a:r>
            <a:r>
              <a:rPr lang="ko-KR" altLang="en-US" sz="1100" dirty="0">
                <a:latin typeface="+mn-ea"/>
                <a:ea typeface="+mn-ea"/>
                <a:cs typeface="함초롬돋움" panose="02030504000101010101" pitchFamily="18" charset="-127"/>
              </a:rPr>
              <a:t> 일반민중 생활사까지 망라</a:t>
            </a:r>
          </a:p>
          <a:p>
            <a:pPr marL="358775">
              <a:buFontTx/>
              <a:buChar char="-"/>
            </a:pPr>
            <a:r>
              <a:rPr lang="ko-KR" altLang="en-US" sz="1100" dirty="0" smtClean="0">
                <a:latin typeface="+mn-ea"/>
                <a:ea typeface="+mn-ea"/>
                <a:cs typeface="함초롬돋움" panose="02030504000101010101" pitchFamily="18" charset="-127"/>
              </a:rPr>
              <a:t> 사학자</a:t>
            </a:r>
            <a:r>
              <a:rPr lang="en-US" altLang="ko-KR" sz="1100" dirty="0">
                <a:latin typeface="+mn-ea"/>
                <a:ea typeface="+mn-ea"/>
                <a:cs typeface="함초롬돋움" panose="02030504000101010101" pitchFamily="18" charset="-127"/>
              </a:rPr>
              <a:t>­</a:t>
            </a:r>
            <a:r>
              <a:rPr lang="ko-KR" altLang="en-US" sz="1100" dirty="0">
                <a:latin typeface="+mn-ea"/>
                <a:ea typeface="+mn-ea"/>
                <a:cs typeface="함초롬돋움" panose="02030504000101010101" pitchFamily="18" charset="-127"/>
              </a:rPr>
              <a:t>컴퓨터전문가 등 </a:t>
            </a:r>
            <a:r>
              <a:rPr lang="en-US" altLang="ko-KR" sz="1100" dirty="0">
                <a:latin typeface="+mn-ea"/>
                <a:ea typeface="+mn-ea"/>
                <a:cs typeface="함초롬돋움" panose="02030504000101010101" pitchFamily="18" charset="-127"/>
              </a:rPr>
              <a:t>400</a:t>
            </a:r>
            <a:r>
              <a:rPr lang="ko-KR" altLang="en-US" sz="1100" dirty="0">
                <a:latin typeface="+mn-ea"/>
                <a:ea typeface="+mn-ea"/>
                <a:cs typeface="함초롬돋움" panose="02030504000101010101" pitchFamily="18" charset="-127"/>
              </a:rPr>
              <a:t>여명 제작 참여 </a:t>
            </a:r>
            <a:endParaRPr lang="en-US" altLang="ko-KR" sz="1100" dirty="0" smtClean="0">
              <a:latin typeface="+mn-ea"/>
              <a:ea typeface="+mn-ea"/>
              <a:cs typeface="함초롬돋움" panose="02030504000101010101" pitchFamily="18" charset="-127"/>
            </a:endParaRPr>
          </a:p>
          <a:p>
            <a:pPr marL="358775">
              <a:buFontTx/>
              <a:buChar char="-"/>
            </a:pPr>
            <a:r>
              <a:rPr lang="en-US" altLang="ko-KR" sz="1100" dirty="0">
                <a:latin typeface="+mn-ea"/>
                <a:ea typeface="+mn-ea"/>
                <a:cs typeface="함초롬돋움" panose="02030504000101010101" pitchFamily="18" charset="-127"/>
              </a:rPr>
              <a:t> </a:t>
            </a:r>
            <a:r>
              <a:rPr lang="ko-KR" altLang="en-US" sz="1100" dirty="0" smtClean="0">
                <a:latin typeface="+mn-ea"/>
                <a:ea typeface="+mn-ea"/>
                <a:cs typeface="함초롬돋움" panose="02030504000101010101" pitchFamily="18" charset="-127"/>
              </a:rPr>
              <a:t>연대 </a:t>
            </a:r>
            <a:r>
              <a:rPr lang="ko-KR" altLang="en-US" sz="1100" dirty="0">
                <a:latin typeface="+mn-ea"/>
                <a:ea typeface="+mn-ea"/>
                <a:cs typeface="함초롬돋움" panose="02030504000101010101" pitchFamily="18" charset="-127"/>
              </a:rPr>
              <a:t>목차 등 다양한 색인 </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편리한 검색 최대 </a:t>
            </a:r>
            <a:r>
              <a:rPr lang="ko-KR" altLang="en-US" sz="1100" dirty="0" smtClean="0">
                <a:latin typeface="+mn-ea"/>
                <a:ea typeface="+mn-ea"/>
                <a:cs typeface="함초롬돋움" panose="02030504000101010101" pitchFamily="18" charset="-127"/>
              </a:rPr>
              <a:t>장점</a:t>
            </a:r>
            <a:endParaRPr lang="en-US" altLang="ko-KR" sz="1100" dirty="0" smtClean="0">
              <a:latin typeface="+mn-ea"/>
              <a:ea typeface="+mn-ea"/>
              <a:cs typeface="함초롬돋움" panose="02030504000101010101" pitchFamily="18" charset="-127"/>
            </a:endParaRPr>
          </a:p>
          <a:p>
            <a:pPr marL="358775">
              <a:buFontTx/>
              <a:buChar char="-"/>
            </a:pPr>
            <a:endParaRPr lang="ko-KR" altLang="en-US" sz="1100" dirty="0">
              <a:latin typeface="+mn-ea"/>
              <a:ea typeface="+mn-ea"/>
              <a:cs typeface="함초롬돋움" panose="02030504000101010101" pitchFamily="18" charset="-127"/>
            </a:endParaRPr>
          </a:p>
          <a:p>
            <a:pPr marL="358775"/>
            <a:r>
              <a:rPr lang="ko-KR" altLang="en-US" sz="1100" dirty="0" smtClean="0">
                <a:latin typeface="+mn-ea"/>
                <a:ea typeface="+mn-ea"/>
                <a:cs typeface="함초롬돋움" panose="02030504000101010101" pitchFamily="18" charset="-127"/>
              </a:rPr>
              <a:t>조선왕조 </a:t>
            </a:r>
            <a:r>
              <a:rPr lang="en-US" altLang="ko-KR" sz="1100" dirty="0">
                <a:latin typeface="+mn-ea"/>
                <a:ea typeface="+mn-ea"/>
                <a:cs typeface="함초롬돋움" panose="02030504000101010101" pitchFamily="18" charset="-127"/>
              </a:rPr>
              <a:t>5</a:t>
            </a:r>
            <a:r>
              <a:rPr lang="ko-KR" altLang="en-US" sz="1100" dirty="0" err="1">
                <a:latin typeface="+mn-ea"/>
                <a:ea typeface="+mn-ea"/>
                <a:cs typeface="함초롬돋움" panose="02030504000101010101" pitchFamily="18" charset="-127"/>
              </a:rPr>
              <a:t>백년의</a:t>
            </a:r>
            <a:r>
              <a:rPr lang="ko-KR" altLang="en-US" sz="1100" dirty="0">
                <a:latin typeface="+mn-ea"/>
                <a:ea typeface="+mn-ea"/>
                <a:cs typeface="함초롬돋움" panose="02030504000101010101" pitchFamily="18" charset="-127"/>
              </a:rPr>
              <a:t> 장구한 역사가 </a:t>
            </a:r>
            <a:r>
              <a:rPr lang="en-US" altLang="ko-KR" sz="1100" dirty="0">
                <a:latin typeface="+mn-ea"/>
                <a:ea typeface="+mn-ea"/>
                <a:cs typeface="함초롬돋움" panose="02030504000101010101" pitchFamily="18" charset="-127"/>
              </a:rPr>
              <a:t>CD</a:t>
            </a:r>
            <a:r>
              <a:rPr lang="ko-KR" altLang="en-US" sz="1100" dirty="0">
                <a:latin typeface="+mn-ea"/>
                <a:ea typeface="+mn-ea"/>
                <a:cs typeface="함초롬돋움" panose="02030504000101010101" pitchFamily="18" charset="-127"/>
              </a:rPr>
              <a:t>롬 </a:t>
            </a:r>
            <a:r>
              <a:rPr lang="en-US" altLang="ko-KR" sz="1100" dirty="0">
                <a:latin typeface="+mn-ea"/>
                <a:ea typeface="+mn-ea"/>
                <a:cs typeface="함초롬돋움" panose="02030504000101010101" pitchFamily="18" charset="-127"/>
              </a:rPr>
              <a:t>3</a:t>
            </a:r>
            <a:r>
              <a:rPr lang="ko-KR" altLang="en-US" sz="1100" dirty="0">
                <a:latin typeface="+mn-ea"/>
                <a:ea typeface="+mn-ea"/>
                <a:cs typeface="함초롬돋움" panose="02030504000101010101" pitchFamily="18" charset="-127"/>
              </a:rPr>
              <a:t>장에 담겨졌다</a:t>
            </a:r>
            <a:r>
              <a:rPr lang="en-US" altLang="ko-KR" sz="1100" dirty="0" smtClean="0">
                <a:latin typeface="+mn-ea"/>
                <a:ea typeface="+mn-ea"/>
                <a:cs typeface="함초롬돋움" panose="02030504000101010101" pitchFamily="18" charset="-127"/>
              </a:rPr>
              <a:t>.</a:t>
            </a:r>
            <a:endParaRPr lang="en-US" altLang="ko-KR" sz="1100" dirty="0">
              <a:latin typeface="+mn-ea"/>
              <a:ea typeface="+mn-ea"/>
              <a:cs typeface="함초롬돋움" panose="02030504000101010101" pitchFamily="18" charset="-127"/>
            </a:endParaRPr>
          </a:p>
          <a:p>
            <a:pPr marL="358775"/>
            <a:r>
              <a:rPr lang="ko-KR" altLang="en-US" sz="1100" dirty="0" smtClean="0">
                <a:latin typeface="+mn-ea"/>
                <a:ea typeface="+mn-ea"/>
                <a:cs typeface="함초롬돋움" panose="02030504000101010101" pitchFamily="18" charset="-127"/>
              </a:rPr>
              <a:t>조선왕조실록은 </a:t>
            </a:r>
            <a:r>
              <a:rPr lang="ko-KR" altLang="en-US" sz="1100" dirty="0">
                <a:latin typeface="+mn-ea"/>
                <a:ea typeface="+mn-ea"/>
                <a:cs typeface="함초롬돋움" panose="02030504000101010101" pitchFamily="18" charset="-127"/>
              </a:rPr>
              <a:t>태조 이성계로부터 철종에 이르기까지 </a:t>
            </a:r>
            <a:r>
              <a:rPr lang="en-US" altLang="ko-KR" sz="1100" dirty="0">
                <a:latin typeface="+mn-ea"/>
                <a:ea typeface="+mn-ea"/>
                <a:cs typeface="함초롬돋움" panose="02030504000101010101" pitchFamily="18" charset="-127"/>
              </a:rPr>
              <a:t>25</a:t>
            </a:r>
            <a:r>
              <a:rPr lang="ko-KR" altLang="en-US" sz="1100" dirty="0">
                <a:latin typeface="+mn-ea"/>
                <a:ea typeface="+mn-ea"/>
                <a:cs typeface="함초롬돋움" panose="02030504000101010101" pitchFamily="18" charset="-127"/>
              </a:rPr>
              <a:t>대 </a:t>
            </a:r>
            <a:r>
              <a:rPr lang="en-US" altLang="ko-KR" sz="1100" dirty="0">
                <a:latin typeface="+mn-ea"/>
                <a:ea typeface="+mn-ea"/>
                <a:cs typeface="함초롬돋움" panose="02030504000101010101" pitchFamily="18" charset="-127"/>
              </a:rPr>
              <a:t>4</a:t>
            </a:r>
            <a:r>
              <a:rPr lang="ko-KR" altLang="en-US" sz="1100" dirty="0">
                <a:latin typeface="+mn-ea"/>
                <a:ea typeface="+mn-ea"/>
                <a:cs typeface="함초롬돋움" panose="02030504000101010101" pitchFamily="18" charset="-127"/>
              </a:rPr>
              <a:t>백</a:t>
            </a:r>
            <a:r>
              <a:rPr lang="en-US" altLang="ko-KR" sz="1100" dirty="0">
                <a:latin typeface="+mn-ea"/>
                <a:ea typeface="+mn-ea"/>
                <a:cs typeface="함초롬돋움" panose="02030504000101010101" pitchFamily="18" charset="-127"/>
              </a:rPr>
              <a:t>72</a:t>
            </a:r>
            <a:r>
              <a:rPr lang="ko-KR" altLang="en-US" sz="1100" dirty="0">
                <a:latin typeface="+mn-ea"/>
                <a:ea typeface="+mn-ea"/>
                <a:cs typeface="함초롬돋움" panose="02030504000101010101" pitchFamily="18" charset="-127"/>
              </a:rPr>
              <a:t>년의 역사를 기록한 왕조의 공식 역사서</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조선왕조의 정치 경제는 물론 인물 자연 학술</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나아가 일반 민중의 생활사에 이르기까지 풍부한 내용을 담고 있어 세계에서도 유례를 찾아볼 수 없는 역사 기록물이다</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또 양에 있어서도 한문 원본은 총 </a:t>
            </a:r>
            <a:r>
              <a:rPr lang="en-US" altLang="ko-KR" sz="1100" dirty="0">
                <a:latin typeface="+mn-ea"/>
                <a:ea typeface="+mn-ea"/>
                <a:cs typeface="함초롬돋움" panose="02030504000101010101" pitchFamily="18" charset="-127"/>
              </a:rPr>
              <a:t>1</a:t>
            </a:r>
            <a:r>
              <a:rPr lang="ko-KR" altLang="en-US" sz="1100" dirty="0">
                <a:latin typeface="+mn-ea"/>
                <a:ea typeface="+mn-ea"/>
                <a:cs typeface="함초롬돋움" panose="02030504000101010101" pitchFamily="18" charset="-127"/>
              </a:rPr>
              <a:t>천</a:t>
            </a:r>
            <a:r>
              <a:rPr lang="en-US" altLang="ko-KR" sz="1100" dirty="0">
                <a:latin typeface="+mn-ea"/>
                <a:ea typeface="+mn-ea"/>
                <a:cs typeface="함초롬돋움" panose="02030504000101010101" pitchFamily="18" charset="-127"/>
              </a:rPr>
              <a:t>8</a:t>
            </a:r>
            <a:r>
              <a:rPr lang="ko-KR" altLang="en-US" sz="1100" dirty="0">
                <a:latin typeface="+mn-ea"/>
                <a:ea typeface="+mn-ea"/>
                <a:cs typeface="함초롬돋움" panose="02030504000101010101" pitchFamily="18" charset="-127"/>
              </a:rPr>
              <a:t>백</a:t>
            </a:r>
            <a:r>
              <a:rPr lang="en-US" altLang="ko-KR" sz="1100" dirty="0">
                <a:latin typeface="+mn-ea"/>
                <a:ea typeface="+mn-ea"/>
                <a:cs typeface="함초롬돋움" panose="02030504000101010101" pitchFamily="18" charset="-127"/>
              </a:rPr>
              <a:t>93</a:t>
            </a:r>
            <a:r>
              <a:rPr lang="ko-KR" altLang="en-US" sz="1100" dirty="0">
                <a:latin typeface="+mn-ea"/>
                <a:ea typeface="+mn-ea"/>
                <a:cs typeface="함초롬돋움" panose="02030504000101010101" pitchFamily="18" charset="-127"/>
              </a:rPr>
              <a:t>권 </a:t>
            </a:r>
            <a:r>
              <a:rPr lang="en-US" altLang="ko-KR" sz="1100" dirty="0">
                <a:latin typeface="+mn-ea"/>
                <a:ea typeface="+mn-ea"/>
                <a:cs typeface="함초롬돋움" panose="02030504000101010101" pitchFamily="18" charset="-127"/>
              </a:rPr>
              <a:t>8</a:t>
            </a:r>
            <a:r>
              <a:rPr lang="ko-KR" altLang="en-US" sz="1100" dirty="0">
                <a:latin typeface="+mn-ea"/>
                <a:ea typeface="+mn-ea"/>
                <a:cs typeface="함초롬돋움" panose="02030504000101010101" pitchFamily="18" charset="-127"/>
              </a:rPr>
              <a:t>백</a:t>
            </a:r>
            <a:r>
              <a:rPr lang="en-US" altLang="ko-KR" sz="1100" dirty="0">
                <a:latin typeface="+mn-ea"/>
                <a:ea typeface="+mn-ea"/>
                <a:cs typeface="함초롬돋움" panose="02030504000101010101" pitchFamily="18" charset="-127"/>
              </a:rPr>
              <a:t>88</a:t>
            </a:r>
            <a:r>
              <a:rPr lang="ko-KR" altLang="en-US" sz="1100" dirty="0">
                <a:latin typeface="+mn-ea"/>
                <a:ea typeface="+mn-ea"/>
                <a:cs typeface="함초롬돋움" panose="02030504000101010101" pitchFamily="18" charset="-127"/>
              </a:rPr>
              <a:t>책에 달하며 신</a:t>
            </a:r>
            <a:r>
              <a:rPr lang="en-US" altLang="ko-KR" sz="1100" dirty="0">
                <a:latin typeface="+mn-ea"/>
                <a:ea typeface="+mn-ea"/>
                <a:cs typeface="함초롬돋움" panose="02030504000101010101" pitchFamily="18" charset="-127"/>
              </a:rPr>
              <a:t>4·6</a:t>
            </a:r>
            <a:r>
              <a:rPr lang="ko-KR" altLang="en-US" sz="1100" dirty="0">
                <a:latin typeface="+mn-ea"/>
                <a:ea typeface="+mn-ea"/>
                <a:cs typeface="함초롬돋움" panose="02030504000101010101" pitchFamily="18" charset="-127"/>
              </a:rPr>
              <a:t>배판 크기의 국역본도 총 </a:t>
            </a:r>
            <a:r>
              <a:rPr lang="en-US" altLang="ko-KR" sz="1100" dirty="0">
                <a:latin typeface="+mn-ea"/>
                <a:ea typeface="+mn-ea"/>
                <a:cs typeface="함초롬돋움" panose="02030504000101010101" pitchFamily="18" charset="-127"/>
              </a:rPr>
              <a:t>4</a:t>
            </a:r>
            <a:r>
              <a:rPr lang="ko-KR" altLang="en-US" sz="1100" dirty="0">
                <a:latin typeface="+mn-ea"/>
                <a:ea typeface="+mn-ea"/>
                <a:cs typeface="함초롬돋움" panose="02030504000101010101" pitchFamily="18" charset="-127"/>
              </a:rPr>
              <a:t>백</a:t>
            </a:r>
            <a:r>
              <a:rPr lang="en-US" altLang="ko-KR" sz="1100" dirty="0">
                <a:latin typeface="+mn-ea"/>
                <a:ea typeface="+mn-ea"/>
                <a:cs typeface="함초롬돋움" panose="02030504000101010101" pitchFamily="18" charset="-127"/>
              </a:rPr>
              <a:t>13</a:t>
            </a:r>
            <a:r>
              <a:rPr lang="ko-KR" altLang="en-US" sz="1100" dirty="0">
                <a:latin typeface="+mn-ea"/>
                <a:ea typeface="+mn-ea"/>
                <a:cs typeface="함초롬돋움" panose="02030504000101010101" pitchFamily="18" charset="-127"/>
              </a:rPr>
              <a:t>권</a:t>
            </a:r>
            <a:r>
              <a:rPr lang="en-US" altLang="ko-KR" sz="1100" dirty="0">
                <a:latin typeface="+mn-ea"/>
                <a:ea typeface="+mn-ea"/>
                <a:cs typeface="함초롬돋움" panose="02030504000101010101" pitchFamily="18" charset="-127"/>
              </a:rPr>
              <a:t>(</a:t>
            </a:r>
            <a:r>
              <a:rPr lang="ko-KR" altLang="en-US" sz="1100" dirty="0">
                <a:latin typeface="+mn-ea"/>
                <a:ea typeface="+mn-ea"/>
                <a:cs typeface="함초롬돋움" panose="02030504000101010101" pitchFamily="18" charset="-127"/>
              </a:rPr>
              <a:t>권당 </a:t>
            </a:r>
            <a:r>
              <a:rPr lang="en-US" altLang="ko-KR" sz="1100" dirty="0">
                <a:latin typeface="+mn-ea"/>
                <a:ea typeface="+mn-ea"/>
                <a:cs typeface="함초롬돋움" panose="02030504000101010101" pitchFamily="18" charset="-127"/>
              </a:rPr>
              <a:t>3</a:t>
            </a:r>
            <a:r>
              <a:rPr lang="ko-KR" altLang="en-US" sz="1100" dirty="0">
                <a:latin typeface="+mn-ea"/>
                <a:ea typeface="+mn-ea"/>
                <a:cs typeface="함초롬돋움" panose="02030504000101010101" pitchFamily="18" charset="-127"/>
              </a:rPr>
              <a:t>백</a:t>
            </a:r>
            <a:r>
              <a:rPr lang="en-US" altLang="ko-KR" sz="1100" dirty="0">
                <a:latin typeface="+mn-ea"/>
                <a:ea typeface="+mn-ea"/>
                <a:cs typeface="함초롬돋움" panose="02030504000101010101" pitchFamily="18" charset="-127"/>
              </a:rPr>
              <a:t>20∼3</a:t>
            </a:r>
            <a:r>
              <a:rPr lang="ko-KR" altLang="en-US" sz="1100" dirty="0">
                <a:latin typeface="+mn-ea"/>
                <a:ea typeface="+mn-ea"/>
                <a:cs typeface="함초롬돋움" panose="02030504000101010101" pitchFamily="18" charset="-127"/>
              </a:rPr>
              <a:t>백</a:t>
            </a:r>
            <a:r>
              <a:rPr lang="en-US" altLang="ko-KR" sz="1100" dirty="0">
                <a:latin typeface="+mn-ea"/>
                <a:ea typeface="+mn-ea"/>
                <a:cs typeface="함초롬돋움" panose="02030504000101010101" pitchFamily="18" charset="-127"/>
              </a:rPr>
              <a:t>40</a:t>
            </a:r>
            <a:r>
              <a:rPr lang="ko-KR" altLang="en-US" sz="1100" dirty="0">
                <a:latin typeface="+mn-ea"/>
                <a:ea typeface="+mn-ea"/>
                <a:cs typeface="함초롬돋움" panose="02030504000101010101" pitchFamily="18" charset="-127"/>
              </a:rPr>
              <a:t>페이지</a:t>
            </a:r>
            <a:r>
              <a:rPr lang="en-US" altLang="ko-KR" sz="1100" dirty="0">
                <a:latin typeface="+mn-ea"/>
                <a:ea typeface="+mn-ea"/>
                <a:cs typeface="함초롬돋움" panose="02030504000101010101" pitchFamily="18" charset="-127"/>
              </a:rPr>
              <a:t>)</a:t>
            </a:r>
            <a:r>
              <a:rPr lang="ko-KR" altLang="en-US" sz="1100" dirty="0">
                <a:latin typeface="+mn-ea"/>
                <a:ea typeface="+mn-ea"/>
                <a:cs typeface="함초롬돋움" panose="02030504000101010101" pitchFamily="18" charset="-127"/>
              </a:rPr>
              <a:t>에 이른다</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그러나 </a:t>
            </a:r>
            <a:r>
              <a:rPr lang="ko-KR" altLang="en-US" sz="1100" dirty="0" err="1">
                <a:latin typeface="+mn-ea"/>
                <a:ea typeface="+mn-ea"/>
                <a:cs typeface="함초롬돋움" panose="02030504000101010101" pitchFamily="18" charset="-127"/>
              </a:rPr>
              <a:t>그동안</a:t>
            </a:r>
            <a:r>
              <a:rPr lang="ko-KR" altLang="en-US" sz="1100" dirty="0">
                <a:latin typeface="+mn-ea"/>
                <a:ea typeface="+mn-ea"/>
                <a:cs typeface="함초롬돋움" panose="02030504000101010101" pitchFamily="18" charset="-127"/>
              </a:rPr>
              <a:t> 일반인들은 실록의 한문원본은 물론 지난 </a:t>
            </a:r>
            <a:r>
              <a:rPr lang="en-US" altLang="ko-KR" sz="1100" dirty="0">
                <a:latin typeface="+mn-ea"/>
                <a:ea typeface="+mn-ea"/>
                <a:cs typeface="함초롬돋움" panose="02030504000101010101" pitchFamily="18" charset="-127"/>
              </a:rPr>
              <a:t>93</a:t>
            </a:r>
            <a:r>
              <a:rPr lang="ko-KR" altLang="en-US" sz="1100" dirty="0" err="1">
                <a:latin typeface="+mn-ea"/>
                <a:ea typeface="+mn-ea"/>
                <a:cs typeface="함초롬돋움" panose="02030504000101010101" pitchFamily="18" charset="-127"/>
              </a:rPr>
              <a:t>년말</a:t>
            </a:r>
            <a:r>
              <a:rPr lang="ko-KR" altLang="en-US" sz="1100" dirty="0">
                <a:latin typeface="+mn-ea"/>
                <a:ea typeface="+mn-ea"/>
                <a:cs typeface="함초롬돋움" panose="02030504000101010101" pitchFamily="18" charset="-127"/>
              </a:rPr>
              <a:t> 학자 </a:t>
            </a:r>
            <a:r>
              <a:rPr lang="en-US" altLang="ko-KR" sz="1100" dirty="0">
                <a:latin typeface="+mn-ea"/>
                <a:ea typeface="+mn-ea"/>
                <a:cs typeface="함초롬돋움" panose="02030504000101010101" pitchFamily="18" charset="-127"/>
              </a:rPr>
              <a:t>3</a:t>
            </a:r>
            <a:r>
              <a:rPr lang="ko-KR" altLang="en-US" sz="1100" dirty="0" err="1">
                <a:latin typeface="+mn-ea"/>
                <a:ea typeface="+mn-ea"/>
                <a:cs typeface="함초롬돋움" panose="02030504000101010101" pitchFamily="18" charset="-127"/>
              </a:rPr>
              <a:t>천여명이</a:t>
            </a:r>
            <a:r>
              <a:rPr lang="ko-KR" altLang="en-US" sz="1100" dirty="0">
                <a:latin typeface="+mn-ea"/>
                <a:ea typeface="+mn-ea"/>
                <a:cs typeface="함초롬돋움" panose="02030504000101010101" pitchFamily="18" charset="-127"/>
              </a:rPr>
              <a:t> 동원돼 번역을 끝낸 국역본에도 접근하기가 쉽지 않았다</a:t>
            </a:r>
            <a:r>
              <a:rPr lang="en-US" altLang="ko-KR" sz="1100" dirty="0">
                <a:latin typeface="+mn-ea"/>
                <a:ea typeface="+mn-ea"/>
                <a:cs typeface="함초롬돋움" panose="02030504000101010101" pitchFamily="18" charset="-127"/>
              </a:rPr>
              <a:t>. </a:t>
            </a:r>
            <a:r>
              <a:rPr lang="ko-KR" altLang="en-US" sz="1100" dirty="0" err="1">
                <a:latin typeface="+mn-ea"/>
                <a:ea typeface="+mn-ea"/>
                <a:cs typeface="함초롬돋움" panose="02030504000101010101" pitchFamily="18" charset="-127"/>
              </a:rPr>
              <a:t>한사람이</a:t>
            </a:r>
            <a:r>
              <a:rPr lang="ko-KR" altLang="en-US" sz="1100" dirty="0">
                <a:latin typeface="+mn-ea"/>
                <a:ea typeface="+mn-ea"/>
                <a:cs typeface="함초롬돋움" panose="02030504000101010101" pitchFamily="18" charset="-127"/>
              </a:rPr>
              <a:t> 하루에 </a:t>
            </a:r>
            <a:r>
              <a:rPr lang="en-US" altLang="ko-KR" sz="1100" dirty="0">
                <a:latin typeface="+mn-ea"/>
                <a:ea typeface="+mn-ea"/>
                <a:cs typeface="함초롬돋움" panose="02030504000101010101" pitchFamily="18" charset="-127"/>
              </a:rPr>
              <a:t>1</a:t>
            </a:r>
            <a:r>
              <a:rPr lang="ko-KR" altLang="en-US" sz="1100" dirty="0" err="1">
                <a:latin typeface="+mn-ea"/>
                <a:ea typeface="+mn-ea"/>
                <a:cs typeface="함초롬돋움" panose="02030504000101010101" pitchFamily="18" charset="-127"/>
              </a:rPr>
              <a:t>백페이지씩</a:t>
            </a:r>
            <a:r>
              <a:rPr lang="ko-KR" altLang="en-US" sz="1100" dirty="0">
                <a:latin typeface="+mn-ea"/>
                <a:ea typeface="+mn-ea"/>
                <a:cs typeface="함초롬돋움" panose="02030504000101010101" pitchFamily="18" charset="-127"/>
              </a:rPr>
              <a:t> 읽는다 해도 </a:t>
            </a:r>
            <a:r>
              <a:rPr lang="en-US" altLang="ko-KR" sz="1100" dirty="0">
                <a:latin typeface="+mn-ea"/>
                <a:ea typeface="+mn-ea"/>
                <a:cs typeface="함초롬돋움" panose="02030504000101010101" pitchFamily="18" charset="-127"/>
              </a:rPr>
              <a:t>4</a:t>
            </a:r>
            <a:r>
              <a:rPr lang="ko-KR" altLang="en-US" sz="1100" dirty="0">
                <a:latin typeface="+mn-ea"/>
                <a:ea typeface="+mn-ea"/>
                <a:cs typeface="함초롬돋움" panose="02030504000101010101" pitchFamily="18" charset="-127"/>
              </a:rPr>
              <a:t>년</a:t>
            </a:r>
            <a:r>
              <a:rPr lang="en-US" altLang="ko-KR" sz="1100" dirty="0">
                <a:latin typeface="+mn-ea"/>
                <a:ea typeface="+mn-ea"/>
                <a:cs typeface="함초롬돋움" panose="02030504000101010101" pitchFamily="18" charset="-127"/>
              </a:rPr>
              <a:t>3</a:t>
            </a:r>
            <a:r>
              <a:rPr lang="ko-KR" altLang="en-US" sz="1100" dirty="0">
                <a:latin typeface="+mn-ea"/>
                <a:ea typeface="+mn-ea"/>
                <a:cs typeface="함초롬돋움" panose="02030504000101010101" pitchFamily="18" charset="-127"/>
              </a:rPr>
              <a:t>개월이 걸리는 방대한 분량인데다 설령 다 읽었다 하더라도 전체 내용을 일목요연하게 파악하기 어려웠던 것</a:t>
            </a:r>
            <a:r>
              <a:rPr lang="en-US" altLang="ko-KR" sz="1100" dirty="0" smtClean="0">
                <a:latin typeface="+mn-ea"/>
                <a:ea typeface="+mn-ea"/>
                <a:cs typeface="함초롬돋움" panose="02030504000101010101" pitchFamily="18" charset="-127"/>
              </a:rPr>
              <a:t>. .....</a:t>
            </a:r>
            <a:endParaRPr lang="en-US" altLang="ko-KR" sz="1100" dirty="0">
              <a:latin typeface="+mn-ea"/>
              <a:ea typeface="+mn-ea"/>
              <a:cs typeface="함초롬돋움" panose="02030504000101010101" pitchFamily="18" charset="-127"/>
            </a:endParaRPr>
          </a:p>
          <a:p>
            <a:pPr marL="358775"/>
            <a:r>
              <a:rPr lang="en-US" altLang="ko-KR" sz="1100" dirty="0" smtClean="0">
                <a:latin typeface="+mn-ea"/>
                <a:ea typeface="+mn-ea"/>
                <a:cs typeface="함초롬돋움" panose="02030504000101010101" pitchFamily="18" charset="-127"/>
              </a:rPr>
              <a:t>CD</a:t>
            </a:r>
            <a:r>
              <a:rPr lang="ko-KR" altLang="en-US" sz="1100" dirty="0">
                <a:latin typeface="+mn-ea"/>
                <a:ea typeface="+mn-ea"/>
                <a:cs typeface="함초롬돋움" panose="02030504000101010101" pitchFamily="18" charset="-127"/>
              </a:rPr>
              <a:t>롬 국역 조선왕조실록은 다양한 색인에 의해 이용자가 편리하게 내용을 검색할 수 있다는 것이 가장 큰 장점이다</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우선 조선왕조실록이 편년체 서술형식인 점을 감안</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연대목차에 의한 색인기능을 갖고 있다</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윈도에서 간단한 마우스 조작으로 찾고자 하는 특정일자의 기사를 쉽게 찾아낼 수 있다</a:t>
            </a:r>
            <a:r>
              <a:rPr lang="en-US" altLang="ko-KR" sz="1100" dirty="0">
                <a:latin typeface="+mn-ea"/>
                <a:ea typeface="+mn-ea"/>
                <a:cs typeface="함초롬돋움" panose="02030504000101010101" pitchFamily="18" charset="-127"/>
              </a:rPr>
              <a:t>. </a:t>
            </a:r>
            <a:r>
              <a:rPr lang="ko-KR" altLang="en-US" sz="1100" dirty="0">
                <a:latin typeface="+mn-ea"/>
                <a:ea typeface="+mn-ea"/>
                <a:cs typeface="함초롬돋움" panose="02030504000101010101" pitchFamily="18" charset="-127"/>
              </a:rPr>
              <a:t>또한 강력한 단어검색기능을 갖고 있어 인명 지명 관직명 </a:t>
            </a:r>
            <a:r>
              <a:rPr lang="ko-KR" altLang="en-US" sz="1100" dirty="0" err="1">
                <a:latin typeface="+mn-ea"/>
                <a:ea typeface="+mn-ea"/>
                <a:cs typeface="함초롬돋움" panose="02030504000101010101" pitchFamily="18" charset="-127"/>
              </a:rPr>
              <a:t>제도명</a:t>
            </a:r>
            <a:r>
              <a:rPr lang="ko-KR" altLang="en-US" sz="1100" dirty="0">
                <a:latin typeface="+mn-ea"/>
                <a:ea typeface="+mn-ea"/>
                <a:cs typeface="함초롬돋움" panose="02030504000101010101" pitchFamily="18" charset="-127"/>
              </a:rPr>
              <a:t> 등 임의의 단어에 의한 검색이 가능하다</a:t>
            </a:r>
            <a:r>
              <a:rPr lang="en-US" altLang="ko-KR" sz="1100" dirty="0">
                <a:latin typeface="+mn-ea"/>
                <a:ea typeface="+mn-ea"/>
                <a:cs typeface="함초롬돋움" panose="02030504000101010101" pitchFamily="18" charset="-127"/>
              </a:rPr>
              <a:t>. </a:t>
            </a:r>
            <a:r>
              <a:rPr lang="en-US" altLang="ko-KR" sz="1100" dirty="0" smtClean="0">
                <a:latin typeface="+mn-ea"/>
                <a:ea typeface="+mn-ea"/>
                <a:cs typeface="함초롬돋움" panose="02030504000101010101" pitchFamily="18" charset="-127"/>
              </a:rPr>
              <a:t>“ </a:t>
            </a:r>
          </a:p>
          <a:p>
            <a:pPr marL="358775"/>
            <a:r>
              <a:rPr lang="en-US" altLang="ko-KR" sz="1200" dirty="0" smtClean="0">
                <a:solidFill>
                  <a:srgbClr val="2B7C0E"/>
                </a:solidFill>
                <a:latin typeface="+mn-ea"/>
                <a:ea typeface="+mn-ea"/>
                <a:cs typeface="함초롬돋움" panose="02030504000101010101" pitchFamily="18" charset="-127"/>
              </a:rPr>
              <a:t>(</a:t>
            </a:r>
            <a:r>
              <a:rPr lang="ko-KR" altLang="en-US" sz="1200" dirty="0">
                <a:solidFill>
                  <a:srgbClr val="2B7C0E"/>
                </a:solidFill>
                <a:latin typeface="+mn-ea"/>
                <a:ea typeface="+mn-ea"/>
                <a:cs typeface="함초롬돋움" panose="02030504000101010101" pitchFamily="18" charset="-127"/>
              </a:rPr>
              <a:t>정용관 기자</a:t>
            </a:r>
            <a:r>
              <a:rPr lang="en-US" altLang="ko-KR" sz="1200" dirty="0">
                <a:solidFill>
                  <a:srgbClr val="2B7C0E"/>
                </a:solidFill>
                <a:latin typeface="+mn-ea"/>
                <a:ea typeface="+mn-ea"/>
                <a:cs typeface="함초롬돋움" panose="02030504000101010101" pitchFamily="18" charset="-127"/>
              </a:rPr>
              <a:t>, 『</a:t>
            </a:r>
            <a:r>
              <a:rPr lang="ko-KR" altLang="en-US" sz="1200" dirty="0" err="1">
                <a:solidFill>
                  <a:srgbClr val="2B7C0E"/>
                </a:solidFill>
                <a:latin typeface="+mn-ea"/>
                <a:ea typeface="+mn-ea"/>
                <a:cs typeface="함초롬돋움" panose="02030504000101010101" pitchFamily="18" charset="-127"/>
              </a:rPr>
              <a:t>동아일보</a:t>
            </a:r>
            <a:r>
              <a:rPr lang="en-US" altLang="ko-KR" sz="1200" dirty="0">
                <a:solidFill>
                  <a:srgbClr val="2B7C0E"/>
                </a:solidFill>
                <a:latin typeface="+mn-ea"/>
                <a:ea typeface="+mn-ea"/>
                <a:cs typeface="함초롬돋움" panose="02030504000101010101" pitchFamily="18" charset="-127"/>
              </a:rPr>
              <a:t>』 1995. 10. 27. 15</a:t>
            </a:r>
            <a:r>
              <a:rPr lang="ko-KR" altLang="en-US" sz="1200" dirty="0">
                <a:solidFill>
                  <a:srgbClr val="2B7C0E"/>
                </a:solidFill>
                <a:latin typeface="+mn-ea"/>
                <a:ea typeface="+mn-ea"/>
                <a:cs typeface="함초롬돋움" panose="02030504000101010101" pitchFamily="18" charset="-127"/>
              </a:rPr>
              <a:t>면</a:t>
            </a:r>
            <a:r>
              <a:rPr lang="en-US" altLang="ko-KR" sz="1200" dirty="0">
                <a:solidFill>
                  <a:srgbClr val="2B7C0E"/>
                </a:solidFill>
                <a:latin typeface="+mn-ea"/>
                <a:ea typeface="+mn-ea"/>
                <a:cs typeface="함초롬돋움" panose="02030504000101010101" pitchFamily="18" charset="-127"/>
              </a:rPr>
              <a:t>)</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553314"/>
            <a:ext cx="2735726" cy="417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3"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500" dirty="0" err="1" smtClean="0">
                <a:latin typeface="Times New Roman" panose="02020603050405020304" pitchFamily="18" charset="0"/>
                <a:cs typeface="Times New Roman" panose="02020603050405020304" pitchFamily="18" charset="0"/>
              </a:rPr>
              <a:t>이웅근</a:t>
            </a:r>
            <a:r>
              <a:rPr lang="ko-KR" altLang="en-US" sz="1500" dirty="0" smtClean="0">
                <a:latin typeface="Times New Roman" panose="02020603050405020304" pitchFamily="18" charset="0"/>
                <a:cs typeface="Times New Roman" panose="02020603050405020304" pitchFamily="18" charset="0"/>
              </a:rPr>
              <a:t> </a:t>
            </a:r>
            <a:r>
              <a:rPr lang="en-US" altLang="ko-KR" sz="1500" dirty="0" smtClean="0">
                <a:latin typeface="Times New Roman" panose="02020603050405020304" pitchFamily="18" charset="0"/>
                <a:cs typeface="Times New Roman" panose="02020603050405020304" pitchFamily="18" charset="0"/>
              </a:rPr>
              <a:t>(1930-2008</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4"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5"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227372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49114" y="1001627"/>
            <a:ext cx="7883326"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marL="285750" indent="-285750" algn="just">
              <a:buFont typeface="Wingdings" panose="05000000000000000000" pitchFamily="2" charset="2"/>
              <a:buChar char="v"/>
            </a:pPr>
            <a:r>
              <a:rPr lang="ko-KR" altLang="en-US" dirty="0" smtClean="0">
                <a:latin typeface="+mn-ea"/>
                <a:ea typeface="+mn-ea"/>
                <a:cs typeface="함초롬돋움" panose="02030504000101010101" pitchFamily="18" charset="-127"/>
              </a:rPr>
              <a:t>「</a:t>
            </a:r>
            <a:r>
              <a:rPr lang="ko-KR" altLang="en-US" dirty="0">
                <a:latin typeface="+mn-ea"/>
                <a:ea typeface="+mn-ea"/>
                <a:cs typeface="함초롬돋움" panose="02030504000101010101" pitchFamily="18" charset="-127"/>
              </a:rPr>
              <a:t>국역 조선왕조실록」 </a:t>
            </a:r>
            <a:r>
              <a:rPr lang="en-US" altLang="ko-KR" dirty="0">
                <a:latin typeface="+mn-ea"/>
                <a:ea typeface="+mn-ea"/>
                <a:cs typeface="함초롬돋움" panose="02030504000101010101" pitchFamily="18" charset="-127"/>
              </a:rPr>
              <a:t>CD</a:t>
            </a:r>
            <a:r>
              <a:rPr lang="ko-KR" altLang="en-US" dirty="0">
                <a:latin typeface="+mn-ea"/>
                <a:ea typeface="+mn-ea"/>
                <a:cs typeface="함초롬돋움" panose="02030504000101010101" pitchFamily="18" charset="-127"/>
              </a:rPr>
              <a:t>롬 </a:t>
            </a:r>
            <a:r>
              <a:rPr lang="ko-KR" altLang="en-US" dirty="0" smtClean="0">
                <a:latin typeface="+mn-ea"/>
                <a:ea typeface="+mn-ea"/>
                <a:cs typeface="함초롬돋움" panose="02030504000101010101" pitchFamily="18" charset="-127"/>
              </a:rPr>
              <a:t>간행의 의의</a:t>
            </a:r>
            <a:endParaRPr lang="ko-KR" altLang="en-US" dirty="0">
              <a:latin typeface="+mn-ea"/>
              <a:ea typeface="+mn-ea"/>
              <a:cs typeface="함초롬돋움" panose="02030504000101010101" pitchFamily="18" charset="-127"/>
            </a:endParaRPr>
          </a:p>
          <a:p>
            <a:pPr algn="just"/>
            <a:endParaRPr lang="en-US" altLang="ko-KR" sz="1400" dirty="0" smtClean="0">
              <a:latin typeface="+mn-ea"/>
            </a:endParaRPr>
          </a:p>
          <a:p>
            <a:pPr algn="just"/>
            <a:endParaRPr lang="en-US" altLang="ko-KR" sz="1400" dirty="0">
              <a:latin typeface="+mn-ea"/>
            </a:endParaRPr>
          </a:p>
          <a:p>
            <a:pPr marL="285750" indent="-285750" algn="just">
              <a:buFont typeface="Wingdings" panose="05000000000000000000" pitchFamily="2" charset="2"/>
              <a:buChar char="§"/>
            </a:pPr>
            <a:r>
              <a:rPr lang="en-US" altLang="ko-KR" sz="1400" dirty="0" smtClean="0">
                <a:latin typeface="+mn-ea"/>
                <a:ea typeface="+mn-ea"/>
              </a:rPr>
              <a:t>“</a:t>
            </a:r>
            <a:r>
              <a:rPr lang="ko-KR" altLang="en-US" sz="1400" dirty="0" smtClean="0">
                <a:latin typeface="+mn-ea"/>
                <a:ea typeface="+mn-ea"/>
              </a:rPr>
              <a:t>조선왕조실록 </a:t>
            </a:r>
            <a:r>
              <a:rPr lang="ko-KR" altLang="en-US" sz="1400" dirty="0" err="1">
                <a:latin typeface="+mn-ea"/>
                <a:ea typeface="+mn-ea"/>
              </a:rPr>
              <a:t>시디롬은</a:t>
            </a:r>
            <a:r>
              <a:rPr lang="ko-KR" altLang="en-US" sz="1400" dirty="0">
                <a:latin typeface="+mn-ea"/>
                <a:ea typeface="+mn-ea"/>
              </a:rPr>
              <a:t> 대한민국 인문학 정보화의 효시이자 가장 커다란 파급효과를 가져다 준 획기적인 사업이었다</a:t>
            </a:r>
            <a:r>
              <a:rPr lang="en-US" altLang="ko-KR" sz="1400" dirty="0">
                <a:latin typeface="+mn-ea"/>
                <a:ea typeface="+mn-ea"/>
              </a:rPr>
              <a:t>. </a:t>
            </a:r>
            <a:r>
              <a:rPr lang="ko-KR" altLang="en-US" sz="1400" dirty="0">
                <a:latin typeface="+mn-ea"/>
                <a:ea typeface="+mn-ea"/>
              </a:rPr>
              <a:t>현재의 </a:t>
            </a:r>
            <a:r>
              <a:rPr lang="en-US" altLang="ko-KR" sz="1400" dirty="0">
                <a:latin typeface="+mn-ea"/>
                <a:ea typeface="+mn-ea"/>
              </a:rPr>
              <a:t>(</a:t>
            </a:r>
            <a:r>
              <a:rPr lang="ko-KR" altLang="en-US" sz="1400" dirty="0">
                <a:latin typeface="+mn-ea"/>
                <a:ea typeface="+mn-ea"/>
              </a:rPr>
              <a:t>한국에서의</a:t>
            </a:r>
            <a:r>
              <a:rPr lang="en-US" altLang="ko-KR" sz="1400" dirty="0">
                <a:latin typeface="+mn-ea"/>
                <a:ea typeface="+mn-ea"/>
              </a:rPr>
              <a:t>) </a:t>
            </a:r>
            <a:r>
              <a:rPr lang="ko-KR" altLang="en-US" sz="1400" dirty="0">
                <a:latin typeface="+mn-ea"/>
                <a:ea typeface="+mn-ea"/>
              </a:rPr>
              <a:t>디지털인문학은 이 국역 조선왕조실록 </a:t>
            </a:r>
            <a:r>
              <a:rPr lang="ko-KR" altLang="en-US" sz="1400" dirty="0" err="1">
                <a:latin typeface="+mn-ea"/>
                <a:ea typeface="+mn-ea"/>
              </a:rPr>
              <a:t>시디롬의</a:t>
            </a:r>
            <a:r>
              <a:rPr lang="ko-KR" altLang="en-US" sz="1400" dirty="0">
                <a:latin typeface="+mn-ea"/>
                <a:ea typeface="+mn-ea"/>
              </a:rPr>
              <a:t> 제작에서부터 비롯되었다고 해도 과언이 아니다</a:t>
            </a:r>
            <a:r>
              <a:rPr lang="en-US" altLang="ko-KR" sz="1400" dirty="0" smtClean="0">
                <a:latin typeface="+mn-ea"/>
                <a:ea typeface="+mn-ea"/>
              </a:rPr>
              <a:t>.” </a:t>
            </a:r>
            <a:r>
              <a:rPr lang="en-US" altLang="ko-KR" sz="1200" dirty="0" smtClean="0">
                <a:solidFill>
                  <a:srgbClr val="2B7C0E"/>
                </a:solidFill>
                <a:latin typeface="+mn-ea"/>
                <a:ea typeface="+mn-ea"/>
              </a:rPr>
              <a:t>(</a:t>
            </a:r>
            <a:r>
              <a:rPr lang="ko-KR" altLang="en-US" sz="1200" dirty="0">
                <a:solidFill>
                  <a:srgbClr val="2B7C0E"/>
                </a:solidFill>
                <a:latin typeface="+mn-ea"/>
                <a:ea typeface="+mn-ea"/>
              </a:rPr>
              <a:t>최희수</a:t>
            </a:r>
            <a:r>
              <a:rPr lang="en-US" altLang="ko-KR" sz="1200" dirty="0">
                <a:solidFill>
                  <a:srgbClr val="2B7C0E"/>
                </a:solidFill>
                <a:latin typeface="+mn-ea"/>
                <a:ea typeface="+mn-ea"/>
              </a:rPr>
              <a:t>, </a:t>
            </a:r>
            <a:r>
              <a:rPr lang="ko-KR" altLang="en-US" sz="1200" dirty="0">
                <a:solidFill>
                  <a:srgbClr val="2B7C0E"/>
                </a:solidFill>
                <a:latin typeface="+mn-ea"/>
                <a:ea typeface="+mn-ea"/>
              </a:rPr>
              <a:t>디지털인문학의 현황과 과제</a:t>
            </a:r>
            <a:r>
              <a:rPr lang="en-US" altLang="ko-KR" sz="1200" dirty="0">
                <a:solidFill>
                  <a:srgbClr val="2B7C0E"/>
                </a:solidFill>
                <a:latin typeface="+mn-ea"/>
                <a:ea typeface="+mn-ea"/>
              </a:rPr>
              <a:t>, </a:t>
            </a:r>
            <a:r>
              <a:rPr lang="ko-KR" altLang="en-US" sz="1200" dirty="0">
                <a:solidFill>
                  <a:srgbClr val="2B7C0E"/>
                </a:solidFill>
                <a:latin typeface="+mn-ea"/>
                <a:ea typeface="+mn-ea"/>
              </a:rPr>
              <a:t>소통과 인문학</a:t>
            </a:r>
            <a:r>
              <a:rPr lang="en-US" altLang="ko-KR" sz="1200" dirty="0">
                <a:solidFill>
                  <a:srgbClr val="2B7C0E"/>
                </a:solidFill>
                <a:latin typeface="+mn-ea"/>
                <a:ea typeface="+mn-ea"/>
              </a:rPr>
              <a:t>, 2011. 8.)</a:t>
            </a:r>
          </a:p>
          <a:p>
            <a:pPr marL="285750" indent="-285750" algn="just">
              <a:buFont typeface="Wingdings" panose="05000000000000000000" pitchFamily="2" charset="2"/>
              <a:buChar char="§"/>
            </a:pPr>
            <a:endParaRPr lang="en-US" altLang="ko-KR" sz="1400" dirty="0" smtClean="0">
              <a:solidFill>
                <a:srgbClr val="000000"/>
              </a:solidFill>
              <a:latin typeface="+mn-ea"/>
              <a:ea typeface="+mn-ea"/>
            </a:endParaRPr>
          </a:p>
          <a:p>
            <a:pPr marL="285750" indent="-285750" algn="just">
              <a:buFont typeface="Wingdings" panose="05000000000000000000" pitchFamily="2" charset="2"/>
              <a:buChar char="§"/>
            </a:pPr>
            <a:r>
              <a:rPr lang="en-US" altLang="ko-KR" sz="1400" dirty="0" smtClean="0">
                <a:solidFill>
                  <a:srgbClr val="000000"/>
                </a:solidFill>
                <a:latin typeface="+mn-ea"/>
                <a:ea typeface="+mn-ea"/>
              </a:rPr>
              <a:t>“『</a:t>
            </a:r>
            <a:r>
              <a:rPr lang="ko-KR" altLang="en-US" sz="1400" dirty="0">
                <a:solidFill>
                  <a:srgbClr val="000000"/>
                </a:solidFill>
                <a:latin typeface="+mn-ea"/>
                <a:ea typeface="+mn-ea"/>
              </a:rPr>
              <a:t>조선왕조실록</a:t>
            </a:r>
            <a:r>
              <a:rPr lang="en-US" altLang="ko-KR" sz="1400" dirty="0">
                <a:solidFill>
                  <a:srgbClr val="000000"/>
                </a:solidFill>
                <a:latin typeface="+mn-ea"/>
                <a:ea typeface="+mn-ea"/>
              </a:rPr>
              <a:t>』</a:t>
            </a:r>
            <a:r>
              <a:rPr lang="ko-KR" altLang="en-US" sz="1400" dirty="0">
                <a:solidFill>
                  <a:srgbClr val="000000"/>
                </a:solidFill>
                <a:latin typeface="+mn-ea"/>
                <a:ea typeface="+mn-ea"/>
              </a:rPr>
              <a:t>의 디지털화는 조선시대에 역사에 대한 지식을 소수의 전공자뿐 아니라</a:t>
            </a:r>
            <a:r>
              <a:rPr lang="en-US" altLang="ko-KR" sz="1400" dirty="0">
                <a:solidFill>
                  <a:srgbClr val="000000"/>
                </a:solidFill>
                <a:latin typeface="+mn-ea"/>
                <a:ea typeface="+mn-ea"/>
              </a:rPr>
              <a:t>, </a:t>
            </a:r>
            <a:r>
              <a:rPr lang="ko-KR" altLang="en-US" sz="1400" dirty="0">
                <a:solidFill>
                  <a:srgbClr val="000000"/>
                </a:solidFill>
                <a:latin typeface="+mn-ea"/>
                <a:ea typeface="+mn-ea"/>
              </a:rPr>
              <a:t>가깝게는 인접 학문의 종사자에서부터 더 넓게는 작가</a:t>
            </a:r>
            <a:r>
              <a:rPr lang="en-US" altLang="ko-KR" sz="1400" dirty="0">
                <a:solidFill>
                  <a:srgbClr val="000000"/>
                </a:solidFill>
                <a:latin typeface="+mn-ea"/>
                <a:ea typeface="+mn-ea"/>
              </a:rPr>
              <a:t>, </a:t>
            </a:r>
            <a:r>
              <a:rPr lang="ko-KR" altLang="en-US" sz="1400" dirty="0">
                <a:solidFill>
                  <a:srgbClr val="000000"/>
                </a:solidFill>
                <a:latin typeface="+mn-ea"/>
                <a:ea typeface="+mn-ea"/>
              </a:rPr>
              <a:t>언론인</a:t>
            </a:r>
            <a:r>
              <a:rPr lang="en-US" altLang="ko-KR" sz="1400" dirty="0">
                <a:solidFill>
                  <a:srgbClr val="000000"/>
                </a:solidFill>
                <a:latin typeface="+mn-ea"/>
                <a:ea typeface="+mn-ea"/>
              </a:rPr>
              <a:t>, </a:t>
            </a:r>
            <a:r>
              <a:rPr lang="ko-KR" altLang="en-US" sz="1400" dirty="0">
                <a:solidFill>
                  <a:srgbClr val="000000"/>
                </a:solidFill>
                <a:latin typeface="+mn-ea"/>
                <a:ea typeface="+mn-ea"/>
              </a:rPr>
              <a:t>일반인까지 우리의 역사에 대한 지식 수요자들에게 폭넓게 제공하는 데 기여하였다</a:t>
            </a:r>
            <a:r>
              <a:rPr lang="en-US" altLang="ko-KR" sz="1400" dirty="0">
                <a:solidFill>
                  <a:srgbClr val="000000"/>
                </a:solidFill>
                <a:latin typeface="+mn-ea"/>
                <a:ea typeface="+mn-ea"/>
              </a:rPr>
              <a:t>. </a:t>
            </a:r>
            <a:r>
              <a:rPr lang="ko-KR" altLang="en-US" sz="1400" dirty="0">
                <a:solidFill>
                  <a:srgbClr val="000000"/>
                </a:solidFill>
                <a:latin typeface="+mn-ea"/>
                <a:ea typeface="+mn-ea"/>
              </a:rPr>
              <a:t>「디지털 조선왕조실록」의 최대 수혜자는 교양 서적 저술가와  </a:t>
            </a:r>
            <a:r>
              <a:rPr lang="en-US" altLang="ko-KR" sz="1400" dirty="0">
                <a:solidFill>
                  <a:srgbClr val="000000"/>
                </a:solidFill>
                <a:latin typeface="+mn-ea"/>
                <a:ea typeface="+mn-ea"/>
              </a:rPr>
              <a:t>TV </a:t>
            </a:r>
            <a:r>
              <a:rPr lang="ko-KR" altLang="en-US" sz="1400" dirty="0">
                <a:solidFill>
                  <a:srgbClr val="000000"/>
                </a:solidFill>
                <a:latin typeface="+mn-ea"/>
                <a:ea typeface="+mn-ea"/>
              </a:rPr>
              <a:t>방송 프로그램 제작자</a:t>
            </a:r>
            <a:r>
              <a:rPr lang="en-US" altLang="ko-KR" sz="1400" dirty="0">
                <a:solidFill>
                  <a:srgbClr val="000000"/>
                </a:solidFill>
                <a:latin typeface="+mn-ea"/>
                <a:ea typeface="+mn-ea"/>
              </a:rPr>
              <a:t>,  </a:t>
            </a:r>
            <a:r>
              <a:rPr lang="ko-KR" altLang="en-US" sz="1400" dirty="0">
                <a:solidFill>
                  <a:srgbClr val="000000"/>
                </a:solidFill>
                <a:latin typeface="+mn-ea"/>
                <a:ea typeface="+mn-ea"/>
              </a:rPr>
              <a:t>연극 극작가 등이었다</a:t>
            </a:r>
            <a:r>
              <a:rPr lang="en-US" altLang="ko-KR" sz="1400" dirty="0">
                <a:solidFill>
                  <a:srgbClr val="000000"/>
                </a:solidFill>
                <a:latin typeface="+mn-ea"/>
                <a:ea typeface="+mn-ea"/>
              </a:rPr>
              <a:t>.   '</a:t>
            </a:r>
            <a:r>
              <a:rPr lang="ko-KR" altLang="en-US" sz="1400" dirty="0">
                <a:solidFill>
                  <a:srgbClr val="000000"/>
                </a:solidFill>
                <a:latin typeface="+mn-ea"/>
                <a:ea typeface="+mn-ea"/>
              </a:rPr>
              <a:t>학술</a:t>
            </a:r>
            <a:r>
              <a:rPr lang="en-US" altLang="ko-KR" sz="1400" dirty="0">
                <a:solidFill>
                  <a:srgbClr val="000000"/>
                </a:solidFill>
                <a:latin typeface="+mn-ea"/>
                <a:ea typeface="+mn-ea"/>
              </a:rPr>
              <a:t>'</a:t>
            </a:r>
            <a:r>
              <a:rPr lang="ko-KR" altLang="en-US" sz="1400" dirty="0">
                <a:solidFill>
                  <a:srgbClr val="000000"/>
                </a:solidFill>
                <a:latin typeface="+mn-ea"/>
                <a:ea typeface="+mn-ea"/>
              </a:rPr>
              <a:t>과 </a:t>
            </a:r>
            <a:r>
              <a:rPr lang="en-US" altLang="ko-KR" sz="1400" dirty="0">
                <a:solidFill>
                  <a:srgbClr val="000000"/>
                </a:solidFill>
                <a:latin typeface="+mn-ea"/>
                <a:ea typeface="+mn-ea"/>
              </a:rPr>
              <a:t>'</a:t>
            </a:r>
            <a:r>
              <a:rPr lang="ko-KR" altLang="en-US" sz="1400" dirty="0">
                <a:solidFill>
                  <a:srgbClr val="000000"/>
                </a:solidFill>
                <a:latin typeface="+mn-ea"/>
                <a:ea typeface="+mn-ea"/>
              </a:rPr>
              <a:t>창작</a:t>
            </a:r>
            <a:r>
              <a:rPr lang="en-US" altLang="ko-KR" sz="1400" dirty="0">
                <a:solidFill>
                  <a:srgbClr val="000000"/>
                </a:solidFill>
                <a:latin typeface="+mn-ea"/>
                <a:ea typeface="+mn-ea"/>
              </a:rPr>
              <a:t>' </a:t>
            </a:r>
            <a:r>
              <a:rPr lang="ko-KR" altLang="en-US" sz="1400" dirty="0">
                <a:solidFill>
                  <a:srgbClr val="000000"/>
                </a:solidFill>
                <a:latin typeface="+mn-ea"/>
                <a:ea typeface="+mn-ea"/>
              </a:rPr>
              <a:t>사이에 놓였던 </a:t>
            </a:r>
            <a:r>
              <a:rPr lang="en-US" altLang="ko-KR" sz="1400" dirty="0">
                <a:solidFill>
                  <a:srgbClr val="000000"/>
                </a:solidFill>
                <a:latin typeface="+mn-ea"/>
                <a:ea typeface="+mn-ea"/>
              </a:rPr>
              <a:t>'</a:t>
            </a:r>
            <a:r>
              <a:rPr lang="ko-KR" altLang="en-US" sz="1400" dirty="0">
                <a:solidFill>
                  <a:srgbClr val="000000"/>
                </a:solidFill>
                <a:latin typeface="+mn-ea"/>
                <a:ea typeface="+mn-ea"/>
              </a:rPr>
              <a:t>지식 소통의 장벽</a:t>
            </a:r>
            <a:r>
              <a:rPr lang="en-US" altLang="ko-KR" sz="1400" dirty="0">
                <a:solidFill>
                  <a:srgbClr val="000000"/>
                </a:solidFill>
                <a:latin typeface="+mn-ea"/>
                <a:ea typeface="+mn-ea"/>
              </a:rPr>
              <a:t>'</a:t>
            </a:r>
            <a:r>
              <a:rPr lang="ko-KR" altLang="en-US" sz="1400" dirty="0">
                <a:solidFill>
                  <a:srgbClr val="000000"/>
                </a:solidFill>
                <a:latin typeface="+mn-ea"/>
                <a:ea typeface="+mn-ea"/>
              </a:rPr>
              <a:t>이 해소된 것이다</a:t>
            </a:r>
            <a:r>
              <a:rPr lang="en-US" altLang="ko-KR" sz="1400" dirty="0">
                <a:solidFill>
                  <a:srgbClr val="000000"/>
                </a:solidFill>
                <a:latin typeface="+mn-ea"/>
                <a:ea typeface="+mn-ea"/>
              </a:rPr>
              <a:t>. </a:t>
            </a:r>
            <a:r>
              <a:rPr lang="ko-KR" altLang="en-US" sz="1400" dirty="0">
                <a:solidFill>
                  <a:srgbClr val="000000"/>
                </a:solidFill>
                <a:latin typeface="+mn-ea"/>
                <a:ea typeface="+mn-ea"/>
              </a:rPr>
              <a:t>이것을 통해 문화 </a:t>
            </a:r>
            <a:r>
              <a:rPr lang="ko-KR" altLang="en-US" sz="1400" dirty="0" err="1">
                <a:solidFill>
                  <a:srgbClr val="000000"/>
                </a:solidFill>
                <a:latin typeface="+mn-ea"/>
                <a:ea typeface="+mn-ea"/>
              </a:rPr>
              <a:t>콘텐츠</a:t>
            </a:r>
            <a:r>
              <a:rPr lang="ko-KR" altLang="en-US" sz="1400" dirty="0">
                <a:solidFill>
                  <a:srgbClr val="000000"/>
                </a:solidFill>
                <a:latin typeface="+mn-ea"/>
                <a:ea typeface="+mn-ea"/>
              </a:rPr>
              <a:t> 산업 종사자들이 학자들을 통한 </a:t>
            </a:r>
            <a:r>
              <a:rPr lang="en-US" altLang="ko-KR" sz="1400" dirty="0">
                <a:solidFill>
                  <a:srgbClr val="000000"/>
                </a:solidFill>
                <a:latin typeface="+mn-ea"/>
                <a:ea typeface="+mn-ea"/>
              </a:rPr>
              <a:t>'</a:t>
            </a:r>
            <a:r>
              <a:rPr lang="ko-KR" altLang="en-US" sz="1400" dirty="0">
                <a:solidFill>
                  <a:srgbClr val="000000"/>
                </a:solidFill>
                <a:latin typeface="+mn-ea"/>
                <a:ea typeface="+mn-ea"/>
              </a:rPr>
              <a:t>인적 매개</a:t>
            </a:r>
            <a:r>
              <a:rPr lang="en-US" altLang="ko-KR" sz="1400" dirty="0">
                <a:solidFill>
                  <a:srgbClr val="000000"/>
                </a:solidFill>
                <a:latin typeface="+mn-ea"/>
                <a:ea typeface="+mn-ea"/>
              </a:rPr>
              <a:t>' </a:t>
            </a:r>
            <a:r>
              <a:rPr lang="ko-KR" altLang="en-US" sz="1400" dirty="0">
                <a:solidFill>
                  <a:srgbClr val="000000"/>
                </a:solidFill>
                <a:latin typeface="+mn-ea"/>
                <a:ea typeface="+mn-ea"/>
              </a:rPr>
              <a:t>없이 창작의 소재에 바로 접근할 수 있게 되었고</a:t>
            </a:r>
            <a:r>
              <a:rPr lang="en-US" altLang="ko-KR" sz="1400" dirty="0">
                <a:solidFill>
                  <a:srgbClr val="000000"/>
                </a:solidFill>
                <a:latin typeface="+mn-ea"/>
                <a:ea typeface="+mn-ea"/>
              </a:rPr>
              <a:t>, </a:t>
            </a:r>
            <a:r>
              <a:rPr lang="ko-KR" altLang="en-US" sz="1400" dirty="0">
                <a:solidFill>
                  <a:srgbClr val="000000"/>
                </a:solidFill>
                <a:latin typeface="+mn-ea"/>
                <a:ea typeface="+mn-ea"/>
              </a:rPr>
              <a:t>풍부한 소재를 자유롭고 다양하게 응용할 수 있게 되었다</a:t>
            </a:r>
            <a:r>
              <a:rPr lang="en-US" altLang="ko-KR" sz="1400" dirty="0" smtClean="0">
                <a:solidFill>
                  <a:srgbClr val="000000"/>
                </a:solidFill>
                <a:latin typeface="+mn-ea"/>
                <a:ea typeface="+mn-ea"/>
              </a:rPr>
              <a:t>.” </a:t>
            </a:r>
            <a:r>
              <a:rPr lang="en-US" altLang="ko-KR" sz="1400" dirty="0" smtClean="0">
                <a:latin typeface="Times New Roman" panose="02020603050405020304" pitchFamily="18" charset="0"/>
                <a:ea typeface="+mn-ea"/>
                <a:cs typeface="Times New Roman" panose="02020603050405020304" pitchFamily="18" charset="0"/>
              </a:rPr>
              <a:t>The </a:t>
            </a:r>
            <a:r>
              <a:rPr lang="en-US" altLang="ko-KR" sz="1400" dirty="0">
                <a:latin typeface="Times New Roman" panose="02020603050405020304" pitchFamily="18" charset="0"/>
                <a:ea typeface="+mn-ea"/>
                <a:cs typeface="Times New Roman" panose="02020603050405020304" pitchFamily="18" charset="0"/>
              </a:rPr>
              <a:t>digitalization of the Annals of Joseon Dynasty has unlocked the knowledge of Joseon’s history to a broader readership, ranging from academics in related fields, though not specialized in Korean history of this period, to writers, journalists and general readers. Those who benefited the most from the digitalization of the Annals of Joseon Dynasty were authors of history books for the general public, TV program producers and playwrights. The foremost contribution of the ‘Digital Annals of Joseon Dynasty’ was to reduce communication barriers between academia and the arts, and scholarship and creation. Thanks to this, workers of the cultural content industry were able to tap inspiration without going through the intermediary of academia and freely help themselves with the food for imagination left by the ancients. </a:t>
            </a:r>
            <a:r>
              <a:rPr lang="en-US" altLang="ko-KR" sz="1200" dirty="0" smtClean="0">
                <a:solidFill>
                  <a:srgbClr val="2B7C0E"/>
                </a:solidFill>
                <a:latin typeface="Times New Roman" panose="02020603050405020304" pitchFamily="18" charset="0"/>
                <a:ea typeface="+mn-ea"/>
                <a:cs typeface="Times New Roman" panose="02020603050405020304" pitchFamily="18" charset="0"/>
              </a:rPr>
              <a:t>(</a:t>
            </a:r>
            <a:r>
              <a:rPr lang="ko-KR" altLang="en-US" sz="1200" dirty="0" smtClean="0">
                <a:solidFill>
                  <a:srgbClr val="2B7C0E"/>
                </a:solidFill>
                <a:latin typeface="Times New Roman" panose="02020603050405020304" pitchFamily="18" charset="0"/>
                <a:ea typeface="+mn-ea"/>
                <a:cs typeface="Times New Roman" panose="02020603050405020304" pitchFamily="18" charset="0"/>
              </a:rPr>
              <a:t>김</a:t>
            </a:r>
            <a:r>
              <a:rPr lang="ko-KR" altLang="en-US" sz="1200" dirty="0">
                <a:solidFill>
                  <a:srgbClr val="2B7C0E"/>
                </a:solidFill>
                <a:latin typeface="Times New Roman" panose="02020603050405020304" pitchFamily="18" charset="0"/>
                <a:ea typeface="+mn-ea"/>
                <a:cs typeface="Times New Roman" panose="02020603050405020304" pitchFamily="18" charset="0"/>
              </a:rPr>
              <a:t>현</a:t>
            </a:r>
            <a:r>
              <a:rPr lang="en-US" altLang="ko-KR" sz="1200" dirty="0" smtClean="0">
                <a:solidFill>
                  <a:srgbClr val="2B7C0E"/>
                </a:solidFill>
                <a:latin typeface="Times New Roman" panose="02020603050405020304" pitchFamily="18" charset="0"/>
                <a:ea typeface="+mn-ea"/>
                <a:cs typeface="Times New Roman" panose="02020603050405020304" pitchFamily="18" charset="0"/>
              </a:rPr>
              <a:t>, </a:t>
            </a:r>
            <a:r>
              <a:rPr lang="en-US" altLang="ko-KR" sz="1200" dirty="0">
                <a:solidFill>
                  <a:srgbClr val="2B7C0E"/>
                </a:solidFill>
                <a:latin typeface="Times New Roman" panose="02020603050405020304" pitchFamily="18" charset="0"/>
                <a:ea typeface="+mn-ea"/>
                <a:cs typeface="Times New Roman" panose="02020603050405020304" pitchFamily="18" charset="0"/>
              </a:rPr>
              <a:t>The Korean Wave, Culture Content, and Cultural Informatics, </a:t>
            </a:r>
            <a:r>
              <a:rPr lang="ko-KR" altLang="en-US" sz="1200" dirty="0" err="1" smtClean="0">
                <a:solidFill>
                  <a:srgbClr val="2B7C0E"/>
                </a:solidFill>
                <a:latin typeface="Times New Roman" panose="02020603050405020304" pitchFamily="18" charset="0"/>
                <a:ea typeface="+mn-ea"/>
                <a:cs typeface="Times New Roman" panose="02020603050405020304" pitchFamily="18" charset="0"/>
              </a:rPr>
              <a:t>인문콘텐츠</a:t>
            </a:r>
            <a:r>
              <a:rPr lang="ko-KR" altLang="en-US" sz="1200" dirty="0" smtClean="0">
                <a:solidFill>
                  <a:srgbClr val="2B7C0E"/>
                </a:solidFill>
                <a:latin typeface="Times New Roman" panose="02020603050405020304" pitchFamily="18" charset="0"/>
                <a:ea typeface="+mn-ea"/>
                <a:cs typeface="Times New Roman" panose="02020603050405020304" pitchFamily="18" charset="0"/>
              </a:rPr>
              <a:t> </a:t>
            </a:r>
            <a:r>
              <a:rPr lang="en-US" altLang="ko-KR" sz="1200" dirty="0" smtClean="0">
                <a:solidFill>
                  <a:srgbClr val="2B7C0E"/>
                </a:solidFill>
                <a:latin typeface="Times New Roman" panose="02020603050405020304" pitchFamily="18" charset="0"/>
                <a:ea typeface="+mn-ea"/>
                <a:cs typeface="Times New Roman" panose="02020603050405020304" pitchFamily="18" charset="0"/>
              </a:rPr>
              <a:t>10, </a:t>
            </a:r>
            <a:r>
              <a:rPr lang="en-US" altLang="ko-KR" sz="1200" dirty="0">
                <a:solidFill>
                  <a:srgbClr val="2B7C0E"/>
                </a:solidFill>
                <a:latin typeface="Times New Roman" panose="02020603050405020304" pitchFamily="18" charset="0"/>
                <a:ea typeface="+mn-ea"/>
                <a:cs typeface="Times New Roman" panose="02020603050405020304" pitchFamily="18" charset="0"/>
              </a:rPr>
              <a:t>2007. 12</a:t>
            </a:r>
            <a:r>
              <a:rPr lang="en-US" altLang="ko-KR" sz="1200" dirty="0" smtClean="0">
                <a:solidFill>
                  <a:srgbClr val="2B7C0E"/>
                </a:solidFill>
                <a:latin typeface="Times New Roman" panose="02020603050405020304" pitchFamily="18" charset="0"/>
                <a:ea typeface="+mn-ea"/>
                <a:cs typeface="Times New Roman" panose="02020603050405020304" pitchFamily="18" charset="0"/>
              </a:rPr>
              <a:t>.)</a:t>
            </a:r>
          </a:p>
          <a:p>
            <a:pPr algn="just"/>
            <a:endParaRPr lang="en-US" altLang="ko-KR" sz="1400" dirty="0">
              <a:latin typeface="Times New Roman" panose="02020603050405020304" pitchFamily="18" charset="0"/>
              <a:cs typeface="Times New Roman" panose="02020603050405020304" pitchFamily="18" charset="0"/>
            </a:endParaRPr>
          </a:p>
          <a:p>
            <a:pPr algn="just"/>
            <a:endParaRPr lang="en-US" altLang="ko-KR" sz="1400" dirty="0">
              <a:latin typeface="Times New Roman" panose="02020603050405020304" pitchFamily="18" charset="0"/>
              <a:cs typeface="Times New Roman" panose="02020603050405020304" pitchFamily="18" charset="0"/>
            </a:endParaRPr>
          </a:p>
        </p:txBody>
      </p:sp>
      <p:sp>
        <p:nvSpPr>
          <p:cNvPr id="8"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9"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500" dirty="0" err="1" smtClean="0">
                <a:latin typeface="Times New Roman" panose="02020603050405020304" pitchFamily="18" charset="0"/>
                <a:cs typeface="Times New Roman" panose="02020603050405020304" pitchFamily="18" charset="0"/>
              </a:rPr>
              <a:t>이웅근</a:t>
            </a:r>
            <a:r>
              <a:rPr lang="ko-KR" altLang="en-US" sz="1500" dirty="0" smtClean="0">
                <a:latin typeface="Times New Roman" panose="02020603050405020304" pitchFamily="18" charset="0"/>
                <a:cs typeface="Times New Roman" panose="02020603050405020304" pitchFamily="18" charset="0"/>
              </a:rPr>
              <a:t> </a:t>
            </a:r>
            <a:r>
              <a:rPr lang="en-US" altLang="ko-KR" sz="1500" dirty="0" smtClean="0">
                <a:latin typeface="Times New Roman" panose="02020603050405020304" pitchFamily="18" charset="0"/>
                <a:cs typeface="Times New Roman" panose="02020603050405020304" pitchFamily="18" charset="0"/>
              </a:rPr>
              <a:t>(1930-2008</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2"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Tree>
    <p:extLst>
      <p:ext uri="{BB962C8B-B14F-4D97-AF65-F5344CB8AC3E}">
        <p14:creationId xmlns:p14="http://schemas.microsoft.com/office/powerpoint/2010/main" val="4089862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143000"/>
            <a:ext cx="5357812"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1547813" y="5734050"/>
            <a:ext cx="610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a:r>
              <a:rPr lang="en-US" altLang="ko-KR" dirty="0">
                <a:latin typeface="+mn-ea"/>
                <a:ea typeface="+mn-ea"/>
              </a:rPr>
              <a:t>『</a:t>
            </a:r>
            <a:r>
              <a:rPr lang="ko-KR" altLang="en-US" dirty="0">
                <a:latin typeface="+mn-ea"/>
                <a:ea typeface="+mn-ea"/>
              </a:rPr>
              <a:t>조선왕조실록</a:t>
            </a:r>
            <a:r>
              <a:rPr lang="en-US" altLang="ko-KR" dirty="0">
                <a:latin typeface="+mn-ea"/>
                <a:ea typeface="+mn-ea"/>
              </a:rPr>
              <a:t>』 </a:t>
            </a:r>
            <a:r>
              <a:rPr lang="ko-KR" altLang="en-US" dirty="0">
                <a:latin typeface="+mn-ea"/>
                <a:ea typeface="+mn-ea"/>
              </a:rPr>
              <a:t>중종실록에 실린 의녀 대장금의 이야기</a:t>
            </a:r>
          </a:p>
        </p:txBody>
      </p:sp>
      <p:pic>
        <p:nvPicPr>
          <p:cNvPr id="133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13" y="1500188"/>
            <a:ext cx="160337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13" y="4214813"/>
            <a:ext cx="162718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563" y="2500313"/>
            <a:ext cx="20843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3"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4"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500" dirty="0" err="1" smtClean="0">
                <a:latin typeface="Times New Roman" panose="02020603050405020304" pitchFamily="18" charset="0"/>
                <a:cs typeface="Times New Roman" panose="02020603050405020304" pitchFamily="18" charset="0"/>
              </a:rPr>
              <a:t>이웅근</a:t>
            </a:r>
            <a:r>
              <a:rPr lang="ko-KR" altLang="en-US" sz="1500" dirty="0" smtClean="0">
                <a:latin typeface="Times New Roman" panose="02020603050405020304" pitchFamily="18" charset="0"/>
                <a:cs typeface="Times New Roman" panose="02020603050405020304" pitchFamily="18" charset="0"/>
              </a:rPr>
              <a:t> </a:t>
            </a:r>
            <a:r>
              <a:rPr lang="en-US" altLang="ko-KR" sz="1500" dirty="0" smtClean="0">
                <a:latin typeface="Times New Roman" panose="02020603050405020304" pitchFamily="18" charset="0"/>
                <a:cs typeface="Times New Roman" panose="02020603050405020304" pitchFamily="18" charset="0"/>
              </a:rPr>
              <a:t>(1930-2008</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5"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6" name="Rectangle 7"/>
          <p:cNvSpPr>
            <a:spLocks noChangeArrowheads="1"/>
          </p:cNvSpPr>
          <p:nvPr/>
        </p:nvSpPr>
        <p:spPr bwMode="auto">
          <a:xfrm>
            <a:off x="2405764" y="6091337"/>
            <a:ext cx="45166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just"/>
            <a:r>
              <a:rPr lang="en-US" altLang="ko-KR" sz="1400" dirty="0" smtClean="0">
                <a:latin typeface="+mn-ea"/>
                <a:ea typeface="+mn-ea"/>
              </a:rPr>
              <a:t>(e-</a:t>
            </a:r>
            <a:r>
              <a:rPr lang="ko-KR" altLang="en-US" sz="1400" dirty="0" smtClean="0">
                <a:latin typeface="+mn-ea"/>
                <a:ea typeface="+mn-ea"/>
              </a:rPr>
              <a:t>조선왕조실록</a:t>
            </a:r>
            <a:r>
              <a:rPr lang="en-US" altLang="ko-KR" sz="1400" dirty="0" smtClean="0">
                <a:latin typeface="+mn-ea"/>
                <a:ea typeface="+mn-ea"/>
              </a:rPr>
              <a:t>, </a:t>
            </a:r>
            <a:r>
              <a:rPr lang="en-US" altLang="ko-KR" sz="1400" u="sng" dirty="0">
                <a:latin typeface="+mn-ea"/>
                <a:ea typeface="+mn-ea"/>
              </a:rPr>
              <a:t>sillok.history.go.kr</a:t>
            </a:r>
            <a:r>
              <a:rPr lang="en-US" altLang="ko-KR" sz="1400" dirty="0">
                <a:latin typeface="+mn-ea"/>
                <a:ea typeface="+mn-ea"/>
              </a:rPr>
              <a:t>, </a:t>
            </a:r>
            <a:r>
              <a:rPr lang="ko-KR" altLang="en-US" sz="1400" dirty="0">
                <a:latin typeface="+mn-ea"/>
                <a:ea typeface="+mn-ea"/>
              </a:rPr>
              <a:t>국사편찬위원회</a:t>
            </a:r>
            <a:r>
              <a:rPr lang="en-US" altLang="ko-KR" sz="1400" dirty="0"/>
              <a:t>)</a:t>
            </a:r>
          </a:p>
        </p:txBody>
      </p:sp>
      <p:sp>
        <p:nvSpPr>
          <p:cNvPr id="17"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4026206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684213" y="980728"/>
            <a:ext cx="5615979" cy="4770537"/>
          </a:xfrm>
          <a:prstGeom prst="rect">
            <a:avLst/>
          </a:prstGeom>
        </p:spPr>
        <p:txBody>
          <a:bodyPr wrap="square">
            <a:spAutoFit/>
          </a:bodyPr>
          <a:lstStyle/>
          <a:p>
            <a:pPr marL="174625" indent="-174625">
              <a:buFont typeface="Wingdings" pitchFamily="2" charset="2"/>
              <a:buChar char="v"/>
              <a:defRPr/>
            </a:pPr>
            <a:r>
              <a:rPr lang="en-US" altLang="ko-KR" sz="2000" b="1" dirty="0" smtClean="0">
                <a:solidFill>
                  <a:schemeClr val="tx2">
                    <a:lumMod val="75000"/>
                  </a:schemeClr>
                </a:solidFill>
                <a:latin typeface="+mn-ea"/>
                <a:ea typeface="+mn-ea"/>
              </a:rPr>
              <a:t> </a:t>
            </a:r>
            <a:r>
              <a:rPr lang="ko-KR" altLang="en-US" b="1" dirty="0" smtClean="0">
                <a:latin typeface="+mn-ea"/>
                <a:ea typeface="+mn-ea"/>
              </a:rPr>
              <a:t>남궁석</a:t>
            </a:r>
            <a:r>
              <a:rPr lang="en-US" altLang="ko-KR" b="1" dirty="0" smtClean="0">
                <a:latin typeface="+mn-ea"/>
                <a:ea typeface="+mn-ea"/>
              </a:rPr>
              <a:t>(</a:t>
            </a:r>
            <a:r>
              <a:rPr lang="ko-KR" altLang="en-US" b="1" dirty="0" smtClean="0">
                <a:latin typeface="+mn-ea"/>
                <a:ea typeface="+mn-ea"/>
              </a:rPr>
              <a:t>南宮晳</a:t>
            </a:r>
            <a:r>
              <a:rPr lang="en-US" altLang="ko-KR" b="1" dirty="0" smtClean="0">
                <a:latin typeface="+mn-ea"/>
                <a:ea typeface="+mn-ea"/>
              </a:rPr>
              <a:t>, 1938 ~ )</a:t>
            </a:r>
          </a:p>
          <a:p>
            <a:pPr marL="174625" indent="-174625">
              <a:buFont typeface="Wingdings" pitchFamily="2" charset="2"/>
              <a:buChar char="v"/>
              <a:defRPr/>
            </a:pPr>
            <a:endParaRPr lang="en-US" altLang="ko-KR" sz="2000" b="1" dirty="0">
              <a:latin typeface="+mn-ea"/>
              <a:ea typeface="+mn-ea"/>
            </a:endParaRPr>
          </a:p>
          <a:p>
            <a:pPr marL="271463" indent="-271463">
              <a:lnSpc>
                <a:spcPct val="150000"/>
              </a:lnSpc>
              <a:buFont typeface="Wingdings" pitchFamily="2" charset="2"/>
              <a:buChar char="§"/>
              <a:defRPr/>
            </a:pPr>
            <a:r>
              <a:rPr lang="ko-KR" altLang="en-US" sz="1600" dirty="0" smtClean="0">
                <a:latin typeface="+mn-ea"/>
                <a:ea typeface="+mn-ea"/>
              </a:rPr>
              <a:t>선린상고</a:t>
            </a:r>
            <a:r>
              <a:rPr lang="en-US" altLang="ko-KR" sz="1600" dirty="0" smtClean="0">
                <a:latin typeface="+mn-ea"/>
                <a:ea typeface="+mn-ea"/>
              </a:rPr>
              <a:t>, </a:t>
            </a:r>
            <a:r>
              <a:rPr lang="ko-KR" altLang="en-US" sz="1600" dirty="0" smtClean="0">
                <a:latin typeface="+mn-ea"/>
                <a:ea typeface="+mn-ea"/>
              </a:rPr>
              <a:t>고려대 졸업</a:t>
            </a:r>
            <a:r>
              <a:rPr lang="en-US" altLang="ko-KR" sz="1600" dirty="0" smtClean="0">
                <a:latin typeface="+mn-ea"/>
                <a:ea typeface="+mn-ea"/>
              </a:rPr>
              <a:t>. 1975</a:t>
            </a:r>
            <a:r>
              <a:rPr lang="ko-KR" altLang="en-US" sz="1600" dirty="0">
                <a:latin typeface="+mn-ea"/>
                <a:ea typeface="+mn-ea"/>
              </a:rPr>
              <a:t>년 </a:t>
            </a:r>
            <a:r>
              <a:rPr lang="ko-KR" altLang="en-US" sz="1600" dirty="0" smtClean="0">
                <a:latin typeface="+mn-ea"/>
                <a:ea typeface="+mn-ea"/>
              </a:rPr>
              <a:t>삼성전자 기획조정실장</a:t>
            </a:r>
            <a:r>
              <a:rPr lang="en-US" altLang="ko-KR" sz="1600" dirty="0" smtClean="0">
                <a:latin typeface="+mn-ea"/>
                <a:ea typeface="+mn-ea"/>
              </a:rPr>
              <a:t>, 1986</a:t>
            </a:r>
            <a:r>
              <a:rPr lang="ko-KR" altLang="en-US" sz="1600" dirty="0">
                <a:latin typeface="+mn-ea"/>
                <a:ea typeface="+mn-ea"/>
              </a:rPr>
              <a:t>년 현대전자 부사장</a:t>
            </a:r>
            <a:r>
              <a:rPr lang="en-US" altLang="ko-KR" sz="1600" dirty="0">
                <a:latin typeface="+mn-ea"/>
                <a:ea typeface="+mn-ea"/>
              </a:rPr>
              <a:t>, 1991</a:t>
            </a:r>
            <a:r>
              <a:rPr lang="ko-KR" altLang="en-US" sz="1600" dirty="0">
                <a:latin typeface="+mn-ea"/>
                <a:ea typeface="+mn-ea"/>
              </a:rPr>
              <a:t>년 한국통신 하이텔 사장</a:t>
            </a:r>
            <a:r>
              <a:rPr lang="en-US" altLang="ko-KR" sz="1600" dirty="0">
                <a:latin typeface="+mn-ea"/>
                <a:ea typeface="+mn-ea"/>
              </a:rPr>
              <a:t>, 1993</a:t>
            </a:r>
            <a:r>
              <a:rPr lang="ko-KR" altLang="en-US" sz="1600" dirty="0">
                <a:latin typeface="+mn-ea"/>
                <a:ea typeface="+mn-ea"/>
              </a:rPr>
              <a:t>년 삼성전자 정보통신 총괄 사장</a:t>
            </a:r>
            <a:r>
              <a:rPr lang="en-US" altLang="ko-KR" sz="1600" dirty="0">
                <a:latin typeface="+mn-ea"/>
                <a:ea typeface="+mn-ea"/>
              </a:rPr>
              <a:t>, </a:t>
            </a:r>
            <a:r>
              <a:rPr lang="ko-KR" altLang="en-US" sz="1600" dirty="0">
                <a:latin typeface="+mn-ea"/>
                <a:ea typeface="+mn-ea"/>
              </a:rPr>
              <a:t>삼성 </a:t>
            </a:r>
            <a:r>
              <a:rPr lang="en-US" altLang="ko-KR" sz="1600" dirty="0">
                <a:latin typeface="+mn-ea"/>
                <a:ea typeface="+mn-ea"/>
              </a:rPr>
              <a:t>SDS</a:t>
            </a:r>
            <a:r>
              <a:rPr lang="ko-KR" altLang="en-US" sz="1600" dirty="0">
                <a:latin typeface="+mn-ea"/>
                <a:ea typeface="+mn-ea"/>
              </a:rPr>
              <a:t>대표이사 </a:t>
            </a:r>
            <a:r>
              <a:rPr lang="ko-KR" altLang="en-US" sz="1600" dirty="0" smtClean="0">
                <a:latin typeface="+mn-ea"/>
                <a:ea typeface="+mn-ea"/>
              </a:rPr>
              <a:t>역임</a:t>
            </a:r>
            <a:r>
              <a:rPr lang="en-US" altLang="ko-KR" sz="1600" dirty="0" smtClean="0">
                <a:latin typeface="+mn-ea"/>
                <a:ea typeface="+mn-ea"/>
              </a:rPr>
              <a:t>. 1998~2000</a:t>
            </a:r>
            <a:r>
              <a:rPr lang="ko-KR" altLang="en-US" sz="1600" dirty="0">
                <a:latin typeface="+mn-ea"/>
                <a:ea typeface="+mn-ea"/>
              </a:rPr>
              <a:t>년 제 </a:t>
            </a:r>
            <a:r>
              <a:rPr lang="en-US" altLang="ko-KR" sz="1600" dirty="0">
                <a:latin typeface="+mn-ea"/>
                <a:ea typeface="+mn-ea"/>
              </a:rPr>
              <a:t>5</a:t>
            </a:r>
            <a:r>
              <a:rPr lang="ko-KR" altLang="en-US" sz="1600" dirty="0">
                <a:latin typeface="+mn-ea"/>
                <a:ea typeface="+mn-ea"/>
              </a:rPr>
              <a:t>대 정보통신부 </a:t>
            </a:r>
            <a:r>
              <a:rPr lang="ko-KR" altLang="en-US" sz="1600" dirty="0" smtClean="0">
                <a:latin typeface="+mn-ea"/>
                <a:ea typeface="+mn-ea"/>
              </a:rPr>
              <a:t>장관</a:t>
            </a:r>
            <a:r>
              <a:rPr lang="en-US" altLang="ko-KR" sz="1600" dirty="0" smtClean="0">
                <a:latin typeface="+mn-ea"/>
                <a:ea typeface="+mn-ea"/>
              </a:rPr>
              <a:t>. 2000</a:t>
            </a:r>
            <a:r>
              <a:rPr lang="ko-KR" altLang="en-US" sz="1600" dirty="0">
                <a:latin typeface="+mn-ea"/>
                <a:ea typeface="+mn-ea"/>
              </a:rPr>
              <a:t>년 제</a:t>
            </a:r>
            <a:r>
              <a:rPr lang="en-US" altLang="ko-KR" sz="1600" dirty="0">
                <a:latin typeface="+mn-ea"/>
                <a:ea typeface="+mn-ea"/>
              </a:rPr>
              <a:t>16</a:t>
            </a:r>
            <a:r>
              <a:rPr lang="ko-KR" altLang="en-US" sz="1600" dirty="0">
                <a:latin typeface="+mn-ea"/>
                <a:ea typeface="+mn-ea"/>
              </a:rPr>
              <a:t>대 </a:t>
            </a:r>
            <a:r>
              <a:rPr lang="ko-KR" altLang="en-US" sz="1600" dirty="0" smtClean="0">
                <a:latin typeface="+mn-ea"/>
                <a:ea typeface="+mn-ea"/>
              </a:rPr>
              <a:t>국회의원</a:t>
            </a:r>
            <a:r>
              <a:rPr lang="en-US" altLang="ko-KR" sz="1600" dirty="0" smtClean="0">
                <a:latin typeface="+mn-ea"/>
                <a:ea typeface="+mn-ea"/>
              </a:rPr>
              <a:t>. </a:t>
            </a:r>
          </a:p>
          <a:p>
            <a:pPr marL="271463" indent="-271463">
              <a:lnSpc>
                <a:spcPct val="150000"/>
              </a:lnSpc>
              <a:buFont typeface="Wingdings" pitchFamily="2" charset="2"/>
              <a:buChar char="§"/>
              <a:defRPr/>
            </a:pPr>
            <a:r>
              <a:rPr lang="en-US" altLang="ko-KR" sz="1600" dirty="0" smtClean="0">
                <a:latin typeface="+mn-ea"/>
                <a:ea typeface="+mn-ea"/>
              </a:rPr>
              <a:t>1991</a:t>
            </a:r>
            <a:r>
              <a:rPr lang="ko-KR" altLang="en-US" sz="1600" dirty="0">
                <a:latin typeface="+mn-ea"/>
                <a:ea typeface="+mn-ea"/>
              </a:rPr>
              <a:t>년 한국통신 하이텔 사장으로 재직 시 한국 최초의 </a:t>
            </a:r>
            <a:r>
              <a:rPr lang="en-US" altLang="ko-KR" sz="1600" dirty="0">
                <a:latin typeface="+mn-ea"/>
                <a:ea typeface="+mn-ea"/>
              </a:rPr>
              <a:t>PC</a:t>
            </a:r>
            <a:r>
              <a:rPr lang="ko-KR" altLang="en-US" sz="1600" dirty="0">
                <a:latin typeface="+mn-ea"/>
                <a:ea typeface="+mn-ea"/>
              </a:rPr>
              <a:t>통신인 </a:t>
            </a:r>
            <a:r>
              <a:rPr lang="en-US" altLang="ko-KR" sz="1600" dirty="0">
                <a:latin typeface="+mn-ea"/>
                <a:ea typeface="+mn-ea"/>
              </a:rPr>
              <a:t>'</a:t>
            </a:r>
            <a:r>
              <a:rPr lang="ko-KR" altLang="en-US" sz="1600" dirty="0">
                <a:latin typeface="+mn-ea"/>
                <a:ea typeface="+mn-ea"/>
              </a:rPr>
              <a:t>하이텔</a:t>
            </a:r>
            <a:r>
              <a:rPr lang="en-US" altLang="ko-KR" sz="1600" dirty="0">
                <a:latin typeface="+mn-ea"/>
                <a:ea typeface="+mn-ea"/>
              </a:rPr>
              <a:t>'(</a:t>
            </a:r>
            <a:r>
              <a:rPr lang="en-US" altLang="ko-KR" sz="1600" dirty="0" err="1">
                <a:latin typeface="+mn-ea"/>
                <a:ea typeface="+mn-ea"/>
              </a:rPr>
              <a:t>Hitel</a:t>
            </a:r>
            <a:r>
              <a:rPr lang="en-US" altLang="ko-KR" sz="1600" dirty="0">
                <a:latin typeface="+mn-ea"/>
                <a:ea typeface="+mn-ea"/>
              </a:rPr>
              <a:t>)</a:t>
            </a:r>
            <a:r>
              <a:rPr lang="ko-KR" altLang="en-US" sz="1600" dirty="0">
                <a:latin typeface="+mn-ea"/>
                <a:ea typeface="+mn-ea"/>
              </a:rPr>
              <a:t>을</a:t>
            </a:r>
            <a:r>
              <a:rPr lang="en-US" altLang="ko-KR" sz="1600" dirty="0">
                <a:latin typeface="+mn-ea"/>
                <a:ea typeface="+mn-ea"/>
              </a:rPr>
              <a:t>, 1996</a:t>
            </a:r>
            <a:r>
              <a:rPr lang="ko-KR" altLang="en-US" sz="1600" dirty="0">
                <a:latin typeface="+mn-ea"/>
                <a:ea typeface="+mn-ea"/>
              </a:rPr>
              <a:t>년에는 </a:t>
            </a:r>
            <a:r>
              <a:rPr lang="en-US" altLang="ko-KR" sz="1600" dirty="0">
                <a:latin typeface="+mn-ea"/>
                <a:ea typeface="+mn-ea"/>
              </a:rPr>
              <a:t>'</a:t>
            </a:r>
            <a:r>
              <a:rPr lang="ko-KR" altLang="en-US" sz="1600" dirty="0" err="1">
                <a:latin typeface="+mn-ea"/>
                <a:ea typeface="+mn-ea"/>
              </a:rPr>
              <a:t>유니텔</a:t>
            </a:r>
            <a:r>
              <a:rPr lang="en-US" altLang="ko-KR" sz="1600" dirty="0">
                <a:latin typeface="+mn-ea"/>
                <a:ea typeface="+mn-ea"/>
              </a:rPr>
              <a:t>'(</a:t>
            </a:r>
            <a:r>
              <a:rPr lang="en-US" altLang="ko-KR" sz="1600" dirty="0" err="1">
                <a:latin typeface="+mn-ea"/>
                <a:ea typeface="+mn-ea"/>
              </a:rPr>
              <a:t>Unitel</a:t>
            </a:r>
            <a:r>
              <a:rPr lang="en-US" altLang="ko-KR" sz="1600" dirty="0">
                <a:latin typeface="+mn-ea"/>
                <a:ea typeface="+mn-ea"/>
              </a:rPr>
              <a:t>)</a:t>
            </a:r>
            <a:r>
              <a:rPr lang="ko-KR" altLang="en-US" sz="1600" dirty="0">
                <a:latin typeface="+mn-ea"/>
                <a:ea typeface="+mn-ea"/>
              </a:rPr>
              <a:t>을 </a:t>
            </a:r>
            <a:r>
              <a:rPr lang="ko-KR" altLang="en-US" sz="1600" dirty="0" smtClean="0">
                <a:latin typeface="+mn-ea"/>
                <a:ea typeface="+mn-ea"/>
              </a:rPr>
              <a:t>개통</a:t>
            </a:r>
            <a:endParaRPr lang="en-US" altLang="ko-KR" sz="1600" dirty="0" smtClean="0">
              <a:latin typeface="+mn-ea"/>
              <a:ea typeface="+mn-ea"/>
            </a:endParaRPr>
          </a:p>
          <a:p>
            <a:pPr marL="271463" indent="-271463">
              <a:lnSpc>
                <a:spcPct val="150000"/>
              </a:lnSpc>
              <a:buFont typeface="Wingdings" pitchFamily="2" charset="2"/>
              <a:buChar char="§"/>
              <a:defRPr/>
            </a:pPr>
            <a:r>
              <a:rPr lang="en-US" altLang="ko-KR" sz="1600" dirty="0" smtClean="0">
                <a:latin typeface="+mn-ea"/>
                <a:ea typeface="+mn-ea"/>
              </a:rPr>
              <a:t> </a:t>
            </a:r>
            <a:r>
              <a:rPr lang="ko-KR" altLang="en-US" sz="1600" dirty="0" smtClean="0">
                <a:latin typeface="+mn-ea"/>
                <a:ea typeface="+mn-ea"/>
              </a:rPr>
              <a:t>정보통신부 장관 </a:t>
            </a:r>
            <a:r>
              <a:rPr lang="ko-KR" altLang="en-US" sz="1600" dirty="0" err="1" smtClean="0">
                <a:latin typeface="+mn-ea"/>
                <a:ea typeface="+mn-ea"/>
              </a:rPr>
              <a:t>재임시</a:t>
            </a:r>
            <a:r>
              <a:rPr lang="ko-KR" altLang="en-US" sz="1600" dirty="0" smtClean="0">
                <a:latin typeface="+mn-ea"/>
                <a:ea typeface="+mn-ea"/>
              </a:rPr>
              <a:t> </a:t>
            </a:r>
            <a:r>
              <a:rPr lang="en-US" altLang="ko-KR" sz="1600" dirty="0" smtClean="0">
                <a:latin typeface="+mn-ea"/>
                <a:ea typeface="+mn-ea"/>
              </a:rPr>
              <a:t>‘</a:t>
            </a:r>
            <a:r>
              <a:rPr lang="ko-KR" altLang="en-US" sz="1600" dirty="0" err="1" smtClean="0">
                <a:latin typeface="+mn-ea"/>
                <a:ea typeface="+mn-ea"/>
              </a:rPr>
              <a:t>공공정보화근로사업</a:t>
            </a:r>
            <a:r>
              <a:rPr lang="en-US" altLang="ko-KR" sz="1600" dirty="0" smtClean="0">
                <a:latin typeface="+mn-ea"/>
                <a:ea typeface="+mn-ea"/>
              </a:rPr>
              <a:t>’ </a:t>
            </a:r>
            <a:r>
              <a:rPr lang="ko-KR" altLang="en-US" sz="1600" dirty="0" smtClean="0">
                <a:latin typeface="+mn-ea"/>
                <a:ea typeface="+mn-ea"/>
              </a:rPr>
              <a:t>및 </a:t>
            </a:r>
            <a:r>
              <a:rPr lang="en-US" altLang="ko-KR" sz="1600" dirty="0" smtClean="0">
                <a:latin typeface="+mn-ea"/>
                <a:ea typeface="+mn-ea"/>
              </a:rPr>
              <a:t>‘</a:t>
            </a:r>
            <a:r>
              <a:rPr lang="ko-KR" altLang="en-US" sz="1600" dirty="0" smtClean="0">
                <a:latin typeface="+mn-ea"/>
                <a:ea typeface="+mn-ea"/>
              </a:rPr>
              <a:t>지식정보자원관리사업</a:t>
            </a:r>
            <a:r>
              <a:rPr lang="en-US" altLang="ko-KR" sz="1600" dirty="0" smtClean="0">
                <a:latin typeface="+mn-ea"/>
                <a:ea typeface="+mn-ea"/>
              </a:rPr>
              <a:t>’</a:t>
            </a:r>
            <a:r>
              <a:rPr lang="ko-KR" altLang="en-US" sz="1600" dirty="0" smtClean="0">
                <a:latin typeface="+mn-ea"/>
                <a:ea typeface="+mn-ea"/>
              </a:rPr>
              <a:t>을 추진함으로써 한국의 </a:t>
            </a:r>
            <a:r>
              <a:rPr lang="en-US" altLang="ko-KR" sz="1600" dirty="0" smtClean="0">
                <a:latin typeface="+mn-ea"/>
                <a:ea typeface="+mn-ea"/>
              </a:rPr>
              <a:t>‘</a:t>
            </a:r>
            <a:r>
              <a:rPr lang="ko-KR" altLang="en-US" sz="1600" dirty="0" smtClean="0">
                <a:latin typeface="+mn-ea"/>
                <a:ea typeface="+mn-ea"/>
              </a:rPr>
              <a:t>디지털 정보화 시대</a:t>
            </a:r>
            <a:r>
              <a:rPr lang="en-US" altLang="ko-KR" sz="1600" dirty="0" smtClean="0">
                <a:latin typeface="+mn-ea"/>
                <a:ea typeface="+mn-ea"/>
              </a:rPr>
              <a:t>’</a:t>
            </a:r>
            <a:r>
              <a:rPr lang="ko-KR" altLang="en-US" sz="1600" dirty="0" smtClean="0">
                <a:latin typeface="+mn-ea"/>
                <a:ea typeface="+mn-ea"/>
              </a:rPr>
              <a:t>를 견인</a:t>
            </a:r>
            <a:r>
              <a:rPr lang="en-US" altLang="ko-KR" sz="1600" dirty="0" smtClean="0">
                <a:latin typeface="+mn-ea"/>
                <a:ea typeface="+mn-ea"/>
              </a:rPr>
              <a:t>.</a:t>
            </a:r>
            <a:endParaRPr lang="en-US" altLang="ko-KR" sz="1600" dirty="0">
              <a:latin typeface="+mn-ea"/>
              <a:ea typeface="+mn-ea"/>
            </a:endParaRP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408" y="1701155"/>
            <a:ext cx="2298786" cy="317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3"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500" dirty="0" smtClean="0">
                <a:latin typeface="Times New Roman" panose="02020603050405020304" pitchFamily="18" charset="0"/>
                <a:cs typeface="Times New Roman" panose="02020603050405020304" pitchFamily="18" charset="0"/>
              </a:rPr>
              <a:t>남궁</a:t>
            </a:r>
            <a:r>
              <a:rPr lang="ko-KR" altLang="en-US" sz="1500" dirty="0">
                <a:latin typeface="Times New Roman" panose="02020603050405020304" pitchFamily="18" charset="0"/>
                <a:cs typeface="Times New Roman" panose="02020603050405020304" pitchFamily="18" charset="0"/>
              </a:rPr>
              <a:t>석</a:t>
            </a:r>
            <a:r>
              <a:rPr lang="ko-KR" altLang="en-US" sz="1500" dirty="0" smtClean="0">
                <a:latin typeface="Times New Roman" panose="02020603050405020304" pitchFamily="18" charset="0"/>
                <a:cs typeface="Times New Roman" panose="02020603050405020304" pitchFamily="18" charset="0"/>
              </a:rPr>
              <a:t> </a:t>
            </a:r>
            <a:r>
              <a:rPr lang="en-US" altLang="ko-KR" sz="1500" dirty="0" smtClean="0">
                <a:latin typeface="Times New Roman" panose="02020603050405020304" pitchFamily="18" charset="0"/>
                <a:cs typeface="Times New Roman" panose="02020603050405020304" pitchFamily="18" charset="0"/>
              </a:rPr>
              <a:t>(1938-        </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4"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5"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91598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611882" y="692696"/>
            <a:ext cx="7920235" cy="6001643"/>
          </a:xfrm>
          <a:prstGeom prst="rect">
            <a:avLst/>
          </a:prstGeom>
        </p:spPr>
        <p:txBody>
          <a:bodyPr wrap="square">
            <a:spAutoFit/>
          </a:bodyPr>
          <a:lstStyle/>
          <a:p>
            <a:pPr marL="446088" lvl="1" indent="-271463">
              <a:lnSpc>
                <a:spcPct val="150000"/>
              </a:lnSpc>
              <a:buFont typeface="Wingdings" panose="05000000000000000000" pitchFamily="2" charset="2"/>
              <a:buChar char="v"/>
              <a:defRPr/>
            </a:pPr>
            <a:r>
              <a:rPr lang="ko-KR" altLang="en-US" dirty="0" smtClean="0">
                <a:latin typeface="+mn-ea"/>
                <a:ea typeface="+mn-ea"/>
              </a:rPr>
              <a:t>정부 주도의 디지털 </a:t>
            </a:r>
            <a:r>
              <a:rPr lang="ko-KR" altLang="en-US" dirty="0" err="1" smtClean="0">
                <a:latin typeface="+mn-ea"/>
                <a:ea typeface="+mn-ea"/>
              </a:rPr>
              <a:t>콘텐츠</a:t>
            </a:r>
            <a:r>
              <a:rPr lang="ko-KR" altLang="en-US" dirty="0" smtClean="0">
                <a:latin typeface="+mn-ea"/>
                <a:ea typeface="+mn-ea"/>
              </a:rPr>
              <a:t> 확충 사업</a:t>
            </a:r>
            <a:endParaRPr lang="ko-KR" altLang="en-US" dirty="0">
              <a:latin typeface="+mn-ea"/>
              <a:ea typeface="+mn-ea"/>
            </a:endParaRPr>
          </a:p>
          <a:p>
            <a:pPr marL="446088" lvl="1" indent="-271463">
              <a:lnSpc>
                <a:spcPct val="150000"/>
              </a:lnSpc>
              <a:buFont typeface="Wingdings" pitchFamily="2" charset="2"/>
              <a:buChar char="§"/>
              <a:defRPr/>
            </a:pPr>
            <a:endParaRPr lang="ko-KR" altLang="en-US" sz="1000" dirty="0">
              <a:latin typeface="+mn-ea"/>
              <a:ea typeface="+mn-ea"/>
            </a:endParaRPr>
          </a:p>
          <a:p>
            <a:pPr marL="446088" lvl="1" indent="-271463">
              <a:lnSpc>
                <a:spcPct val="150000"/>
              </a:lnSpc>
              <a:buFont typeface="Wingdings" pitchFamily="2" charset="2"/>
              <a:buChar char="§"/>
              <a:defRPr/>
            </a:pPr>
            <a:r>
              <a:rPr lang="ko-KR" altLang="en-US" sz="1600" dirty="0" smtClean="0">
                <a:latin typeface="+mn-ea"/>
                <a:ea typeface="+mn-ea"/>
              </a:rPr>
              <a:t>배경 </a:t>
            </a:r>
            <a:r>
              <a:rPr lang="en-US" altLang="ko-KR" sz="1600" dirty="0" smtClean="0">
                <a:latin typeface="+mn-ea"/>
                <a:ea typeface="+mn-ea"/>
              </a:rPr>
              <a:t>: 1997 </a:t>
            </a:r>
            <a:r>
              <a:rPr lang="ko-KR" altLang="en-US" sz="1600" dirty="0" smtClean="0">
                <a:latin typeface="+mn-ea"/>
                <a:ea typeface="+mn-ea"/>
              </a:rPr>
              <a:t>금융 위기</a:t>
            </a:r>
            <a:r>
              <a:rPr lang="en-US" altLang="ko-KR" sz="1600" dirty="0" smtClean="0">
                <a:latin typeface="+mn-ea"/>
                <a:ea typeface="+mn-ea"/>
              </a:rPr>
              <a:t>(</a:t>
            </a:r>
            <a:r>
              <a:rPr lang="ko-KR" altLang="en-US" sz="1600" dirty="0" smtClean="0">
                <a:latin typeface="+mn-ea"/>
                <a:ea typeface="+mn-ea"/>
              </a:rPr>
              <a:t>일명 </a:t>
            </a:r>
            <a:r>
              <a:rPr lang="en-US" altLang="ko-KR" sz="1600" dirty="0" smtClean="0">
                <a:latin typeface="+mn-ea"/>
                <a:ea typeface="+mn-ea"/>
              </a:rPr>
              <a:t>“IMF </a:t>
            </a:r>
            <a:r>
              <a:rPr lang="ko-KR" altLang="en-US" sz="1600" dirty="0" smtClean="0">
                <a:latin typeface="+mn-ea"/>
                <a:ea typeface="+mn-ea"/>
              </a:rPr>
              <a:t>사</a:t>
            </a:r>
            <a:r>
              <a:rPr lang="ko-KR" altLang="en-US" sz="1600" dirty="0">
                <a:latin typeface="+mn-ea"/>
                <a:ea typeface="+mn-ea"/>
              </a:rPr>
              <a:t>태</a:t>
            </a:r>
            <a:r>
              <a:rPr lang="en-US" altLang="ko-KR" sz="1600" dirty="0" smtClean="0">
                <a:latin typeface="+mn-ea"/>
                <a:ea typeface="+mn-ea"/>
              </a:rPr>
              <a:t>”)</a:t>
            </a:r>
          </a:p>
          <a:p>
            <a:pPr marL="446088" lvl="1">
              <a:lnSpc>
                <a:spcPct val="150000"/>
              </a:lnSpc>
              <a:defRPr/>
            </a:pPr>
            <a:r>
              <a:rPr lang="en-US" altLang="ko-KR" sz="1200" dirty="0" smtClean="0">
                <a:latin typeface="+mn-ea"/>
                <a:ea typeface="+mn-ea"/>
              </a:rPr>
              <a:t>1997</a:t>
            </a:r>
            <a:r>
              <a:rPr lang="ko-KR" altLang="en-US" sz="1200" dirty="0" smtClean="0">
                <a:latin typeface="+mn-ea"/>
                <a:ea typeface="+mn-ea"/>
              </a:rPr>
              <a:t>년 국내의 </a:t>
            </a:r>
            <a:r>
              <a:rPr lang="ko-KR" altLang="en-US" sz="1200" dirty="0">
                <a:latin typeface="+mn-ea"/>
                <a:ea typeface="+mn-ea"/>
              </a:rPr>
              <a:t>외환 보유고가 급격히 떨어져 국제통화기금</a:t>
            </a:r>
            <a:r>
              <a:rPr lang="en-US" altLang="ko-KR" sz="1200" dirty="0">
                <a:latin typeface="+mn-ea"/>
                <a:ea typeface="+mn-ea"/>
              </a:rPr>
              <a:t>(International Monetary Fund)</a:t>
            </a:r>
            <a:r>
              <a:rPr lang="ko-KR" altLang="en-US" sz="1200" dirty="0">
                <a:latin typeface="+mn-ea"/>
                <a:ea typeface="+mn-ea"/>
              </a:rPr>
              <a:t>으로부터 거액의 현금 차입</a:t>
            </a:r>
            <a:r>
              <a:rPr lang="en-US" altLang="ko-KR" sz="1200" dirty="0">
                <a:latin typeface="+mn-ea"/>
                <a:ea typeface="+mn-ea"/>
              </a:rPr>
              <a:t>. </a:t>
            </a:r>
            <a:endParaRPr lang="en-US" altLang="ko-KR" sz="1200" dirty="0" smtClean="0">
              <a:latin typeface="+mn-ea"/>
              <a:ea typeface="+mn-ea"/>
            </a:endParaRPr>
          </a:p>
          <a:p>
            <a:pPr marL="446088" lvl="1">
              <a:lnSpc>
                <a:spcPct val="150000"/>
              </a:lnSpc>
              <a:defRPr/>
            </a:pPr>
            <a:r>
              <a:rPr lang="ko-KR" altLang="en-US" sz="1200" dirty="0" smtClean="0">
                <a:latin typeface="+mn-ea"/>
                <a:ea typeface="+mn-ea"/>
              </a:rPr>
              <a:t>환율이 </a:t>
            </a:r>
            <a:r>
              <a:rPr lang="ko-KR" altLang="en-US" sz="1200" dirty="0">
                <a:latin typeface="+mn-ea"/>
                <a:ea typeface="+mn-ea"/>
              </a:rPr>
              <a:t>급등하고 수많은 기업들이 </a:t>
            </a:r>
            <a:r>
              <a:rPr lang="ko-KR" altLang="en-US" sz="1200" dirty="0" smtClean="0">
                <a:latin typeface="+mn-ea"/>
                <a:ea typeface="+mn-ea"/>
              </a:rPr>
              <a:t>도산</a:t>
            </a:r>
            <a:r>
              <a:rPr lang="en-US" altLang="ko-KR" sz="1200" dirty="0" smtClean="0">
                <a:latin typeface="+mn-ea"/>
                <a:ea typeface="+mn-ea"/>
              </a:rPr>
              <a:t>. </a:t>
            </a:r>
            <a:r>
              <a:rPr lang="ko-KR" altLang="en-US" sz="1200" dirty="0">
                <a:latin typeface="+mn-ea"/>
                <a:ea typeface="+mn-ea"/>
              </a:rPr>
              <a:t>이 시기에 한국 정부는 실업자들에게 일자리를 마련해 주기 위해 여러 가지 정부 주도 사업을 추진</a:t>
            </a:r>
            <a:r>
              <a:rPr lang="en-US" altLang="ko-KR" sz="1200" dirty="0" smtClean="0">
                <a:latin typeface="+mn-ea"/>
                <a:ea typeface="+mn-ea"/>
              </a:rPr>
              <a:t>.</a:t>
            </a:r>
            <a:endParaRPr lang="en-US" altLang="ko-KR" sz="1200" dirty="0">
              <a:latin typeface="+mn-ea"/>
              <a:ea typeface="+mn-ea"/>
            </a:endParaRPr>
          </a:p>
          <a:p>
            <a:pPr marL="446088" lvl="1" indent="-271463">
              <a:lnSpc>
                <a:spcPct val="150000"/>
              </a:lnSpc>
              <a:buFont typeface="Wingdings" pitchFamily="2" charset="2"/>
              <a:buChar char="§"/>
              <a:defRPr/>
            </a:pPr>
            <a:r>
              <a:rPr lang="ko-KR" altLang="en-US" sz="1600" dirty="0" err="1" smtClean="0">
                <a:latin typeface="+mn-ea"/>
                <a:ea typeface="+mn-ea"/>
              </a:rPr>
              <a:t>공공정보화근로사업</a:t>
            </a:r>
            <a:r>
              <a:rPr lang="en-US" altLang="ko-KR" sz="1600" dirty="0">
                <a:latin typeface="+mn-ea"/>
                <a:ea typeface="+mn-ea"/>
              </a:rPr>
              <a:t>(1998-1999)</a:t>
            </a:r>
          </a:p>
          <a:p>
            <a:pPr marL="446088" lvl="1">
              <a:lnSpc>
                <a:spcPct val="150000"/>
              </a:lnSpc>
              <a:defRPr/>
            </a:pPr>
            <a:r>
              <a:rPr lang="ko-KR" altLang="en-US" sz="1200" dirty="0" smtClean="0">
                <a:latin typeface="+mn-ea"/>
                <a:ea typeface="+mn-ea"/>
              </a:rPr>
              <a:t>실업자들을 </a:t>
            </a:r>
            <a:r>
              <a:rPr lang="ko-KR" altLang="en-US" sz="1200" dirty="0">
                <a:latin typeface="+mn-ea"/>
                <a:ea typeface="+mn-ea"/>
              </a:rPr>
              <a:t>고용하기 위한 노동집약적인 사업 중의 하나로 </a:t>
            </a:r>
            <a:r>
              <a:rPr lang="ko-KR" altLang="en-US" sz="1200" dirty="0" smtClean="0">
                <a:latin typeface="+mn-ea"/>
                <a:ea typeface="+mn-ea"/>
              </a:rPr>
              <a:t> </a:t>
            </a:r>
            <a:r>
              <a:rPr lang="ko-KR" altLang="en-US" sz="1200" dirty="0">
                <a:latin typeface="+mn-ea"/>
                <a:ea typeface="+mn-ea"/>
              </a:rPr>
              <a:t>“</a:t>
            </a:r>
            <a:r>
              <a:rPr lang="ko-KR" altLang="en-US" sz="1200" dirty="0" err="1">
                <a:latin typeface="+mn-ea"/>
                <a:ea typeface="+mn-ea"/>
              </a:rPr>
              <a:t>공공정보화근로사업</a:t>
            </a:r>
            <a:r>
              <a:rPr lang="ko-KR" altLang="en-US" sz="1200" dirty="0">
                <a:latin typeface="+mn-ea"/>
                <a:ea typeface="+mn-ea"/>
              </a:rPr>
              <a:t>”</a:t>
            </a:r>
            <a:r>
              <a:rPr lang="en-US" altLang="ko-KR" sz="1200" dirty="0">
                <a:latin typeface="+mn-ea"/>
                <a:ea typeface="+mn-ea"/>
              </a:rPr>
              <a:t>(IT New Deal Project)</a:t>
            </a:r>
            <a:r>
              <a:rPr lang="ko-KR" altLang="en-US" sz="1200" dirty="0">
                <a:latin typeface="+mn-ea"/>
                <a:ea typeface="+mn-ea"/>
              </a:rPr>
              <a:t>이라고 불리는 정보 콘텐트 개발 </a:t>
            </a:r>
            <a:r>
              <a:rPr lang="ko-KR" altLang="en-US" sz="1200" dirty="0" smtClean="0">
                <a:latin typeface="+mn-ea"/>
                <a:ea typeface="+mn-ea"/>
              </a:rPr>
              <a:t>사업</a:t>
            </a:r>
            <a:r>
              <a:rPr lang="en-US" altLang="ko-KR" sz="1200" dirty="0">
                <a:latin typeface="+mn-ea"/>
                <a:ea typeface="+mn-ea"/>
              </a:rPr>
              <a:t> </a:t>
            </a:r>
            <a:r>
              <a:rPr lang="ko-KR" altLang="en-US" sz="1200" dirty="0" smtClean="0">
                <a:latin typeface="+mn-ea"/>
                <a:ea typeface="+mn-ea"/>
              </a:rPr>
              <a:t>추진</a:t>
            </a:r>
            <a:endParaRPr lang="en-US" altLang="ko-KR" sz="1200" dirty="0">
              <a:latin typeface="+mn-ea"/>
              <a:ea typeface="+mn-ea"/>
            </a:endParaRPr>
          </a:p>
          <a:p>
            <a:pPr marL="446088" lvl="1">
              <a:lnSpc>
                <a:spcPct val="150000"/>
              </a:lnSpc>
              <a:defRPr/>
            </a:pPr>
            <a:r>
              <a:rPr lang="ko-KR" altLang="en-US" sz="1200" dirty="0" smtClean="0">
                <a:latin typeface="+mn-ea"/>
                <a:ea typeface="+mn-ea"/>
              </a:rPr>
              <a:t>공공기관에서 </a:t>
            </a:r>
            <a:r>
              <a:rPr lang="ko-KR" altLang="en-US" sz="1200" dirty="0">
                <a:latin typeface="+mn-ea"/>
                <a:ea typeface="+mn-ea"/>
              </a:rPr>
              <a:t>대규모 정보 콘텐트 개발 계획을 세우고 </a:t>
            </a:r>
            <a:r>
              <a:rPr lang="ko-KR" altLang="en-US" sz="1200" dirty="0" smtClean="0">
                <a:latin typeface="+mn-ea"/>
                <a:ea typeface="+mn-ea"/>
              </a:rPr>
              <a:t>고학력 </a:t>
            </a:r>
            <a:r>
              <a:rPr lang="ko-KR" altLang="en-US" sz="1200" dirty="0">
                <a:latin typeface="+mn-ea"/>
                <a:ea typeface="+mn-ea"/>
              </a:rPr>
              <a:t>실업자들을 임시직으로 채용하여 데이터 입력 업무를 수행</a:t>
            </a:r>
            <a:r>
              <a:rPr lang="en-US" altLang="ko-KR" sz="1200" dirty="0">
                <a:latin typeface="+mn-ea"/>
                <a:ea typeface="+mn-ea"/>
              </a:rPr>
              <a:t>. </a:t>
            </a:r>
            <a:endParaRPr lang="en-US" altLang="ko-KR" sz="1200" dirty="0" smtClean="0">
              <a:latin typeface="+mn-ea"/>
              <a:ea typeface="+mn-ea"/>
            </a:endParaRPr>
          </a:p>
          <a:p>
            <a:pPr marL="446088" lvl="1">
              <a:lnSpc>
                <a:spcPct val="150000"/>
              </a:lnSpc>
              <a:defRPr/>
            </a:pPr>
            <a:r>
              <a:rPr lang="en-US" altLang="ko-KR" sz="1200" dirty="0" smtClean="0">
                <a:latin typeface="+mn-ea"/>
                <a:ea typeface="+mn-ea"/>
              </a:rPr>
              <a:t>1998</a:t>
            </a:r>
            <a:r>
              <a:rPr lang="ko-KR" altLang="en-US" sz="1200" dirty="0">
                <a:latin typeface="+mn-ea"/>
                <a:ea typeface="+mn-ea"/>
              </a:rPr>
              <a:t>년부터 </a:t>
            </a:r>
            <a:r>
              <a:rPr lang="en-US" altLang="ko-KR" sz="1200" dirty="0">
                <a:latin typeface="+mn-ea"/>
                <a:ea typeface="+mn-ea"/>
              </a:rPr>
              <a:t>2</a:t>
            </a:r>
            <a:r>
              <a:rPr lang="ko-KR" altLang="en-US" sz="1200" dirty="0">
                <a:latin typeface="+mn-ea"/>
                <a:ea typeface="+mn-ea"/>
              </a:rPr>
              <a:t>년간 </a:t>
            </a:r>
            <a:r>
              <a:rPr lang="en-US" altLang="ko-KR" sz="1200" dirty="0">
                <a:latin typeface="+mn-ea"/>
                <a:ea typeface="+mn-ea"/>
              </a:rPr>
              <a:t>2</a:t>
            </a:r>
            <a:r>
              <a:rPr lang="ko-KR" altLang="en-US" sz="1200" dirty="0">
                <a:latin typeface="+mn-ea"/>
                <a:ea typeface="+mn-ea"/>
              </a:rPr>
              <a:t>천</a:t>
            </a:r>
            <a:r>
              <a:rPr lang="en-US" altLang="ko-KR" sz="1200" dirty="0">
                <a:latin typeface="+mn-ea"/>
                <a:ea typeface="+mn-ea"/>
              </a:rPr>
              <a:t>9</a:t>
            </a:r>
            <a:r>
              <a:rPr lang="ko-KR" altLang="en-US" sz="1200" dirty="0">
                <a:latin typeface="+mn-ea"/>
                <a:ea typeface="+mn-ea"/>
              </a:rPr>
              <a:t>백</a:t>
            </a:r>
            <a:r>
              <a:rPr lang="en-US" altLang="ko-KR" sz="1200" dirty="0">
                <a:latin typeface="+mn-ea"/>
                <a:ea typeface="+mn-ea"/>
              </a:rPr>
              <a:t>70</a:t>
            </a:r>
            <a:r>
              <a:rPr lang="ko-KR" altLang="en-US" sz="1200" dirty="0" err="1">
                <a:latin typeface="+mn-ea"/>
                <a:ea typeface="+mn-ea"/>
              </a:rPr>
              <a:t>억원를</a:t>
            </a:r>
            <a:r>
              <a:rPr lang="ko-KR" altLang="en-US" sz="1200" dirty="0">
                <a:latin typeface="+mn-ea"/>
                <a:ea typeface="+mn-ea"/>
              </a:rPr>
              <a:t> 투여</a:t>
            </a:r>
            <a:r>
              <a:rPr lang="en-US" altLang="ko-KR" sz="1200" dirty="0">
                <a:latin typeface="+mn-ea"/>
                <a:ea typeface="+mn-ea"/>
              </a:rPr>
              <a:t>. 7</a:t>
            </a:r>
            <a:r>
              <a:rPr lang="ko-KR" altLang="en-US" sz="1200" dirty="0">
                <a:latin typeface="+mn-ea"/>
                <a:ea typeface="+mn-ea"/>
              </a:rPr>
              <a:t>만 명에게 일자리를 제공</a:t>
            </a:r>
            <a:r>
              <a:rPr lang="en-US" altLang="ko-KR" sz="1200" dirty="0">
                <a:latin typeface="+mn-ea"/>
                <a:ea typeface="+mn-ea"/>
              </a:rPr>
              <a:t>. 186 </a:t>
            </a:r>
            <a:r>
              <a:rPr lang="ko-KR" altLang="en-US" sz="1200" dirty="0">
                <a:latin typeface="+mn-ea"/>
                <a:ea typeface="+mn-ea"/>
              </a:rPr>
              <a:t>개의 대규모 정보 데이터베이스 개발</a:t>
            </a:r>
            <a:r>
              <a:rPr lang="en-US" altLang="ko-KR" sz="1200" dirty="0">
                <a:latin typeface="+mn-ea"/>
                <a:ea typeface="+mn-ea"/>
              </a:rPr>
              <a:t>. </a:t>
            </a:r>
          </a:p>
          <a:p>
            <a:pPr marL="446088" lvl="1" indent="-271463">
              <a:lnSpc>
                <a:spcPct val="150000"/>
              </a:lnSpc>
              <a:buFont typeface="Wingdings" pitchFamily="2" charset="2"/>
              <a:buChar char="§"/>
              <a:defRPr/>
            </a:pPr>
            <a:r>
              <a:rPr lang="ko-KR" altLang="en-US" sz="1600" dirty="0" smtClean="0">
                <a:latin typeface="+mn-ea"/>
                <a:ea typeface="+mn-ea"/>
              </a:rPr>
              <a:t>지식정보자원 </a:t>
            </a:r>
            <a:r>
              <a:rPr lang="ko-KR" altLang="en-US" sz="1600" dirty="0">
                <a:latin typeface="+mn-ea"/>
                <a:ea typeface="+mn-ea"/>
              </a:rPr>
              <a:t>관리 사업</a:t>
            </a:r>
            <a:r>
              <a:rPr lang="en-US" altLang="ko-KR" sz="1600" dirty="0">
                <a:latin typeface="+mn-ea"/>
                <a:ea typeface="+mn-ea"/>
              </a:rPr>
              <a:t>(2000-)</a:t>
            </a:r>
          </a:p>
          <a:p>
            <a:pPr marL="446088" lvl="1">
              <a:lnSpc>
                <a:spcPct val="150000"/>
              </a:lnSpc>
              <a:defRPr/>
            </a:pPr>
            <a:r>
              <a:rPr lang="ko-KR" altLang="en-US" sz="1200" dirty="0" smtClean="0">
                <a:latin typeface="+mn-ea"/>
                <a:ea typeface="+mn-ea"/>
              </a:rPr>
              <a:t>정보 </a:t>
            </a:r>
            <a:r>
              <a:rPr lang="ko-KR" altLang="en-US" sz="1200" dirty="0">
                <a:latin typeface="+mn-ea"/>
                <a:ea typeface="+mn-ea"/>
              </a:rPr>
              <a:t>통신부는 </a:t>
            </a:r>
            <a:r>
              <a:rPr lang="ko-KR" altLang="en-US" sz="1200" dirty="0" err="1">
                <a:latin typeface="+mn-ea"/>
                <a:ea typeface="+mn-ea"/>
              </a:rPr>
              <a:t>공공정보화근로사업의</a:t>
            </a:r>
            <a:r>
              <a:rPr lang="ko-KR" altLang="en-US" sz="1200" dirty="0">
                <a:latin typeface="+mn-ea"/>
                <a:ea typeface="+mn-ea"/>
              </a:rPr>
              <a:t> 성과가 긍정적인 반응을 얻었다고 판단하고 </a:t>
            </a:r>
            <a:r>
              <a:rPr lang="en-US" altLang="ko-KR" sz="1200" dirty="0">
                <a:latin typeface="+mn-ea"/>
                <a:ea typeface="+mn-ea"/>
              </a:rPr>
              <a:t>2000</a:t>
            </a:r>
            <a:r>
              <a:rPr lang="ko-KR" altLang="en-US" sz="1200" dirty="0">
                <a:latin typeface="+mn-ea"/>
                <a:ea typeface="+mn-ea"/>
              </a:rPr>
              <a:t>년부터 이 사업을 “지식 정보자원 관리 사업”</a:t>
            </a:r>
            <a:r>
              <a:rPr lang="en-US" altLang="ko-KR" sz="1200" dirty="0">
                <a:latin typeface="+mn-ea"/>
                <a:ea typeface="+mn-ea"/>
              </a:rPr>
              <a:t>(Knowledge and Information Resources Management Project)</a:t>
            </a:r>
            <a:r>
              <a:rPr lang="ko-KR" altLang="en-US" sz="1200" dirty="0">
                <a:latin typeface="+mn-ea"/>
                <a:ea typeface="+mn-ea"/>
              </a:rPr>
              <a:t>이라는 이름의 후속 사업으로 개편하여 </a:t>
            </a:r>
            <a:r>
              <a:rPr lang="en-US" altLang="ko-KR" sz="1200" dirty="0">
                <a:latin typeface="+mn-ea"/>
                <a:ea typeface="+mn-ea"/>
              </a:rPr>
              <a:t>2002</a:t>
            </a:r>
            <a:r>
              <a:rPr lang="ko-KR" altLang="en-US" sz="1200" dirty="0">
                <a:latin typeface="+mn-ea"/>
                <a:ea typeface="+mn-ea"/>
              </a:rPr>
              <a:t>년까지 </a:t>
            </a:r>
            <a:r>
              <a:rPr lang="en-US" altLang="ko-KR" sz="1200" dirty="0">
                <a:latin typeface="+mn-ea"/>
                <a:ea typeface="+mn-ea"/>
              </a:rPr>
              <a:t>1</a:t>
            </a:r>
            <a:r>
              <a:rPr lang="ko-KR" altLang="en-US" sz="1200" dirty="0">
                <a:latin typeface="+mn-ea"/>
                <a:ea typeface="+mn-ea"/>
              </a:rPr>
              <a:t>천</a:t>
            </a:r>
            <a:r>
              <a:rPr lang="en-US" altLang="ko-KR" sz="1200" dirty="0">
                <a:latin typeface="+mn-ea"/>
                <a:ea typeface="+mn-ea"/>
              </a:rPr>
              <a:t>50</a:t>
            </a:r>
            <a:r>
              <a:rPr lang="ko-KR" altLang="en-US" sz="1200" dirty="0">
                <a:latin typeface="+mn-ea"/>
                <a:ea typeface="+mn-ea"/>
              </a:rPr>
              <a:t>억 원의 정보 콘텐트 개발 자금을 추가로 투입</a:t>
            </a:r>
            <a:r>
              <a:rPr lang="en-US" altLang="ko-KR" sz="1200" dirty="0">
                <a:latin typeface="+mn-ea"/>
                <a:ea typeface="+mn-ea"/>
              </a:rPr>
              <a:t>. </a:t>
            </a:r>
            <a:endParaRPr lang="en-US" altLang="ko-KR" sz="1200" dirty="0" smtClean="0">
              <a:latin typeface="+mn-ea"/>
              <a:ea typeface="+mn-ea"/>
            </a:endParaRPr>
          </a:p>
          <a:p>
            <a:pPr marL="446088" lvl="1">
              <a:lnSpc>
                <a:spcPct val="150000"/>
              </a:lnSpc>
              <a:defRPr/>
            </a:pPr>
            <a:r>
              <a:rPr lang="ko-KR" altLang="en-US" sz="1200" dirty="0" smtClean="0">
                <a:latin typeface="+mn-ea"/>
                <a:ea typeface="+mn-ea"/>
              </a:rPr>
              <a:t>이와 </a:t>
            </a:r>
            <a:r>
              <a:rPr lang="ko-KR" altLang="en-US" sz="1200" dirty="0">
                <a:latin typeface="+mn-ea"/>
                <a:ea typeface="+mn-ea"/>
              </a:rPr>
              <a:t>함께</a:t>
            </a:r>
            <a:r>
              <a:rPr lang="en-US" altLang="ko-KR" sz="1200" dirty="0">
                <a:latin typeface="+mn-ea"/>
                <a:ea typeface="+mn-ea"/>
              </a:rPr>
              <a:t>, </a:t>
            </a:r>
            <a:r>
              <a:rPr lang="ko-KR" altLang="en-US" sz="1200" dirty="0">
                <a:latin typeface="+mn-ea"/>
                <a:ea typeface="+mn-ea"/>
              </a:rPr>
              <a:t>문화관광부</a:t>
            </a:r>
            <a:r>
              <a:rPr lang="en-US" altLang="ko-KR" sz="1200" dirty="0">
                <a:latin typeface="+mn-ea"/>
                <a:ea typeface="+mn-ea"/>
              </a:rPr>
              <a:t>, </a:t>
            </a:r>
            <a:r>
              <a:rPr lang="ko-KR" altLang="en-US" sz="1200" dirty="0" err="1">
                <a:latin typeface="+mn-ea"/>
                <a:ea typeface="+mn-ea"/>
              </a:rPr>
              <a:t>교육인적자원부</a:t>
            </a:r>
            <a:r>
              <a:rPr lang="en-US" altLang="ko-KR" sz="1200" dirty="0">
                <a:latin typeface="+mn-ea"/>
                <a:ea typeface="+mn-ea"/>
              </a:rPr>
              <a:t>, </a:t>
            </a:r>
            <a:r>
              <a:rPr lang="ko-KR" altLang="en-US" sz="1200" dirty="0">
                <a:latin typeface="+mn-ea"/>
                <a:ea typeface="+mn-ea"/>
              </a:rPr>
              <a:t>과학기술부 등 다른 정부 부처에서도 정보 콘텐트 개발 사업을 경쟁적으로 추진함으로써 한국의 디지털 학술 문화 정보 콘텐트의 규모는 짧은 기간 동안에 비약적으로 증대</a:t>
            </a:r>
            <a:r>
              <a:rPr lang="en-US" altLang="ko-KR" sz="1200" dirty="0">
                <a:latin typeface="+mn-ea"/>
                <a:ea typeface="+mn-ea"/>
              </a:rPr>
              <a:t>. </a:t>
            </a:r>
          </a:p>
        </p:txBody>
      </p:sp>
      <p:sp>
        <p:nvSpPr>
          <p:cNvPr id="11"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3"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500" dirty="0" smtClean="0">
                <a:latin typeface="Times New Roman" panose="02020603050405020304" pitchFamily="18" charset="0"/>
                <a:cs typeface="Times New Roman" panose="02020603050405020304" pitchFamily="18" charset="0"/>
              </a:rPr>
              <a:t>남궁</a:t>
            </a:r>
            <a:r>
              <a:rPr lang="ko-KR" altLang="en-US" sz="1500" dirty="0">
                <a:latin typeface="Times New Roman" panose="02020603050405020304" pitchFamily="18" charset="0"/>
                <a:cs typeface="Times New Roman" panose="02020603050405020304" pitchFamily="18" charset="0"/>
              </a:rPr>
              <a:t>석</a:t>
            </a:r>
            <a:r>
              <a:rPr lang="ko-KR" altLang="en-US" sz="1500" dirty="0" smtClean="0">
                <a:latin typeface="Times New Roman" panose="02020603050405020304" pitchFamily="18" charset="0"/>
                <a:cs typeface="Times New Roman" panose="02020603050405020304" pitchFamily="18" charset="0"/>
              </a:rPr>
              <a:t> </a:t>
            </a:r>
            <a:r>
              <a:rPr lang="en-US" altLang="ko-KR" sz="1500" dirty="0" smtClean="0">
                <a:latin typeface="Times New Roman" panose="02020603050405020304" pitchFamily="18" charset="0"/>
                <a:cs typeface="Times New Roman" panose="02020603050405020304" pitchFamily="18" charset="0"/>
              </a:rPr>
              <a:t>(1938-        </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4"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5"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418463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11560" y="980728"/>
            <a:ext cx="7920880"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5600" indent="-355600"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nSpc>
                <a:spcPct val="150000"/>
              </a:lnSpc>
              <a:buClr>
                <a:srgbClr val="0066FF"/>
              </a:buClr>
              <a:buFont typeface="Wingdings" pitchFamily="2" charset="2"/>
              <a:buChar char="v"/>
            </a:pPr>
            <a:r>
              <a:rPr lang="ko-KR" altLang="en-US" dirty="0">
                <a:latin typeface="+mn-ea"/>
                <a:ea typeface="+mn-ea"/>
              </a:rPr>
              <a:t>지식 정보 자원 관리 </a:t>
            </a:r>
            <a:r>
              <a:rPr lang="ko-KR" altLang="en-US" dirty="0" smtClean="0">
                <a:latin typeface="+mn-ea"/>
                <a:ea typeface="+mn-ea"/>
              </a:rPr>
              <a:t>사업</a:t>
            </a:r>
            <a:endParaRPr lang="en-US" altLang="ko-KR" dirty="0" smtClean="0">
              <a:latin typeface="+mn-ea"/>
              <a:ea typeface="+mn-ea"/>
            </a:endParaRPr>
          </a:p>
          <a:p>
            <a:pPr>
              <a:lnSpc>
                <a:spcPct val="150000"/>
              </a:lnSpc>
              <a:buClr>
                <a:srgbClr val="0066FF"/>
              </a:buClr>
              <a:buFont typeface="Wingdings" pitchFamily="2" charset="2"/>
              <a:buChar char="§"/>
            </a:pPr>
            <a:r>
              <a:rPr lang="ko-KR" altLang="en-US" sz="1600" dirty="0" smtClean="0">
                <a:latin typeface="+mn-ea"/>
                <a:ea typeface="+mn-ea"/>
              </a:rPr>
              <a:t>대한민국 </a:t>
            </a:r>
            <a:r>
              <a:rPr lang="ko-KR" altLang="en-US" sz="1600" dirty="0">
                <a:latin typeface="+mn-ea"/>
                <a:ea typeface="+mn-ea"/>
              </a:rPr>
              <a:t>정부 산하의 공공 기관들이 생산 또는 보유하고 있는 자료의 디지털화 사업</a:t>
            </a:r>
          </a:p>
          <a:p>
            <a:pPr>
              <a:lnSpc>
                <a:spcPct val="150000"/>
              </a:lnSpc>
              <a:buClr>
                <a:srgbClr val="0066FF"/>
              </a:buClr>
              <a:buFont typeface="Wingdings" pitchFamily="2" charset="2"/>
              <a:buChar char="§"/>
            </a:pPr>
            <a:r>
              <a:rPr lang="ko-KR" altLang="en-US" sz="1600" dirty="0">
                <a:latin typeface="+mn-ea"/>
                <a:ea typeface="+mn-ea"/>
              </a:rPr>
              <a:t>공공기관 보유 기록물의 상당량이 이 사업을 통해 디지털화</a:t>
            </a:r>
          </a:p>
          <a:p>
            <a:pPr>
              <a:lnSpc>
                <a:spcPct val="150000"/>
              </a:lnSpc>
              <a:buClr>
                <a:srgbClr val="0066FF"/>
              </a:buClr>
              <a:buFont typeface="Wingdings" pitchFamily="2" charset="2"/>
              <a:buChar char="§"/>
            </a:pPr>
            <a:r>
              <a:rPr lang="ko-KR" altLang="en-US" sz="1600" dirty="0">
                <a:latin typeface="+mn-ea"/>
                <a:ea typeface="+mn-ea"/>
              </a:rPr>
              <a:t>인터넷 상의 </a:t>
            </a:r>
            <a:r>
              <a:rPr lang="ko-KR" altLang="en-US" sz="1600" dirty="0" smtClean="0">
                <a:latin typeface="+mn-ea"/>
                <a:ea typeface="+mn-ea"/>
              </a:rPr>
              <a:t>교육</a:t>
            </a:r>
            <a:r>
              <a:rPr lang="en-US" altLang="ko-KR" sz="1600" dirty="0" smtClean="0">
                <a:latin typeface="+mn-ea"/>
                <a:ea typeface="+mn-ea"/>
              </a:rPr>
              <a:t>, </a:t>
            </a:r>
            <a:r>
              <a:rPr lang="ko-KR" altLang="en-US" sz="1600" dirty="0" smtClean="0">
                <a:latin typeface="+mn-ea"/>
                <a:ea typeface="+mn-ea"/>
              </a:rPr>
              <a:t>학술</a:t>
            </a:r>
            <a:r>
              <a:rPr lang="en-US" altLang="ko-KR" sz="1600" dirty="0" smtClean="0">
                <a:latin typeface="+mn-ea"/>
                <a:ea typeface="+mn-ea"/>
              </a:rPr>
              <a:t>, </a:t>
            </a:r>
            <a:r>
              <a:rPr lang="ko-KR" altLang="en-US" sz="1600" dirty="0" smtClean="0">
                <a:latin typeface="+mn-ea"/>
                <a:ea typeface="+mn-ea"/>
              </a:rPr>
              <a:t>문화 분야의 유통 </a:t>
            </a:r>
            <a:r>
              <a:rPr lang="ko-KR" altLang="en-US" sz="1600" dirty="0" err="1">
                <a:latin typeface="+mn-ea"/>
                <a:ea typeface="+mn-ea"/>
              </a:rPr>
              <a:t>자료량을</a:t>
            </a:r>
            <a:r>
              <a:rPr lang="ko-KR" altLang="en-US" sz="1600" dirty="0">
                <a:latin typeface="+mn-ea"/>
                <a:ea typeface="+mn-ea"/>
              </a:rPr>
              <a:t> 증대시키는 데 크게 기여</a:t>
            </a:r>
            <a:r>
              <a:rPr lang="en-US" altLang="ko-KR" sz="1600" dirty="0">
                <a:latin typeface="+mn-ea"/>
                <a:ea typeface="+mn-ea"/>
              </a:rPr>
              <a:t>.</a:t>
            </a:r>
          </a:p>
          <a:p>
            <a:endParaRPr lang="en-US" altLang="ko-KR" sz="2000" dirty="0"/>
          </a:p>
        </p:txBody>
      </p:sp>
      <p:sp>
        <p:nvSpPr>
          <p:cNvPr id="9219" name="Rectangle 5"/>
          <p:cNvSpPr>
            <a:spLocks noChangeArrowheads="1"/>
          </p:cNvSpPr>
          <p:nvPr/>
        </p:nvSpPr>
        <p:spPr bwMode="auto">
          <a:xfrm>
            <a:off x="0" y="2581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graphicFrame>
        <p:nvGraphicFramePr>
          <p:cNvPr id="402673" name="Group 241"/>
          <p:cNvGraphicFramePr>
            <a:graphicFrameLocks noGrp="1"/>
          </p:cNvGraphicFramePr>
          <p:nvPr>
            <p:extLst>
              <p:ext uri="{D42A27DB-BD31-4B8C-83A1-F6EECF244321}">
                <p14:modId xmlns:p14="http://schemas.microsoft.com/office/powerpoint/2010/main" val="703815984"/>
              </p:ext>
            </p:extLst>
          </p:nvPr>
        </p:nvGraphicFramePr>
        <p:xfrm>
          <a:off x="971550" y="3573463"/>
          <a:ext cx="7200900" cy="731520"/>
        </p:xfrm>
        <a:graphic>
          <a:graphicData uri="http://schemas.openxmlformats.org/drawingml/2006/table">
            <a:tbl>
              <a:tblPr/>
              <a:tblGrid>
                <a:gridCol w="784225"/>
                <a:gridCol w="712788"/>
                <a:gridCol w="712787"/>
                <a:gridCol w="712788"/>
                <a:gridCol w="714375"/>
                <a:gridCol w="712787"/>
                <a:gridCol w="712788"/>
                <a:gridCol w="712787"/>
                <a:gridCol w="712788"/>
                <a:gridCol w="712787"/>
              </a:tblGrid>
              <a:tr h="150813">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dirty="0" smtClean="0">
                          <a:ln>
                            <a:noFill/>
                          </a:ln>
                          <a:solidFill>
                            <a:srgbClr val="000000"/>
                          </a:solidFill>
                          <a:effectLst/>
                          <a:latin typeface="+mn-ea"/>
                          <a:ea typeface="+mn-ea"/>
                        </a:rPr>
                        <a:t>연도</a:t>
                      </a:r>
                      <a:endParaRPr kumimoji="1" lang="ko-KR" altLang="en-US"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mn-ea"/>
                          <a:ea typeface="+mn-ea"/>
                        </a:rPr>
                        <a:t>2000</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2001</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2002</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2003</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2004</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2005</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2006</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2007</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2008</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r>
              <a:tr h="352425">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mn-ea"/>
                          <a:ea typeface="+mn-ea"/>
                        </a:rPr>
                        <a:t>사업비</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mn-ea"/>
                          <a:ea typeface="+mn-ea"/>
                        </a:rPr>
                        <a:t>(</a:t>
                      </a:r>
                      <a:r>
                        <a:rPr kumimoji="1" lang="ko-KR" altLang="en-US" sz="1200" b="0" i="0" u="none" strike="noStrike" cap="none" normalizeH="0" baseline="0" smtClean="0">
                          <a:ln>
                            <a:noFill/>
                          </a:ln>
                          <a:solidFill>
                            <a:srgbClr val="000000"/>
                          </a:solidFill>
                          <a:effectLst/>
                          <a:latin typeface="+mn-ea"/>
                          <a:ea typeface="+mn-ea"/>
                        </a:rPr>
                        <a:t>억원</a:t>
                      </a:r>
                      <a:r>
                        <a:rPr kumimoji="1" lang="en-US" altLang="ko-KR" sz="1200" b="0" i="0" u="none" strike="noStrike" cap="none" normalizeH="0" baseline="0" smtClean="0">
                          <a:ln>
                            <a:noFill/>
                          </a:ln>
                          <a:solidFill>
                            <a:srgbClr val="000000"/>
                          </a:solidFill>
                          <a:effectLst/>
                          <a:latin typeface="+mn-ea"/>
                          <a:ea typeface="+mn-ea"/>
                        </a:rPr>
                        <a:t>)</a:t>
                      </a:r>
                      <a:endParaRPr kumimoji="1" lang="en-US" altLang="ko-KR" sz="1200" b="0" i="0" u="none" strike="noStrike" cap="none" normalizeH="0" baseline="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342</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328</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275</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470</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470</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664</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430</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270</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165</a:t>
                      </a:r>
                      <a:endParaRPr kumimoji="1" lang="en-US" altLang="ko-KR" sz="1200" b="0" i="0" u="none" strike="noStrike" cap="none" normalizeH="0" baseline="0" dirty="0" smtClean="0">
                        <a:ln>
                          <a:noFill/>
                        </a:ln>
                        <a:solidFill>
                          <a:schemeClr val="tx1"/>
                        </a:solidFill>
                        <a:effectLst/>
                        <a:latin typeface="+mn-ea"/>
                        <a:ea typeface="+mn-ea"/>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55" name="Rectangle 130"/>
          <p:cNvSpPr>
            <a:spLocks noChangeArrowheads="1"/>
          </p:cNvSpPr>
          <p:nvPr/>
        </p:nvSpPr>
        <p:spPr bwMode="auto">
          <a:xfrm>
            <a:off x="2407821" y="4322068"/>
            <a:ext cx="4156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a:r>
              <a:rPr lang="ko-KR" altLang="en-US" sz="1400" dirty="0">
                <a:solidFill>
                  <a:schemeClr val="accent3">
                    <a:lumMod val="50000"/>
                  </a:schemeClr>
                </a:solidFill>
                <a:latin typeface="+mn-ea"/>
                <a:ea typeface="+mn-ea"/>
              </a:rPr>
              <a:t>지식 정보 자원 관리 사업 투입 예산</a:t>
            </a:r>
            <a:r>
              <a:rPr lang="en-US" altLang="ko-KR" sz="1400" dirty="0">
                <a:solidFill>
                  <a:schemeClr val="accent3">
                    <a:lumMod val="50000"/>
                  </a:schemeClr>
                </a:solidFill>
                <a:latin typeface="+mn-ea"/>
                <a:ea typeface="+mn-ea"/>
              </a:rPr>
              <a:t>(2000</a:t>
            </a:r>
            <a:r>
              <a:rPr lang="ko-KR" altLang="en-US" sz="1400" dirty="0">
                <a:solidFill>
                  <a:schemeClr val="accent3">
                    <a:lumMod val="50000"/>
                  </a:schemeClr>
                </a:solidFill>
                <a:latin typeface="+mn-ea"/>
                <a:ea typeface="+mn-ea"/>
              </a:rPr>
              <a:t>～</a:t>
            </a:r>
            <a:r>
              <a:rPr lang="en-US" altLang="ko-KR" sz="1400" dirty="0">
                <a:solidFill>
                  <a:schemeClr val="accent3">
                    <a:lumMod val="50000"/>
                  </a:schemeClr>
                </a:solidFill>
                <a:latin typeface="+mn-ea"/>
                <a:ea typeface="+mn-ea"/>
              </a:rPr>
              <a:t>2008)</a:t>
            </a:r>
          </a:p>
        </p:txBody>
      </p:sp>
      <p:sp>
        <p:nvSpPr>
          <p:cNvPr id="9256" name="Rectangle 131"/>
          <p:cNvSpPr>
            <a:spLocks noChangeArrowheads="1"/>
          </p:cNvSpPr>
          <p:nvPr/>
        </p:nvSpPr>
        <p:spPr bwMode="auto">
          <a:xfrm>
            <a:off x="2626089" y="5690493"/>
            <a:ext cx="3831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a:r>
              <a:rPr lang="ko-KR" altLang="en-US" sz="1400" dirty="0">
                <a:solidFill>
                  <a:schemeClr val="accent3">
                    <a:lumMod val="50000"/>
                  </a:schemeClr>
                </a:solidFill>
                <a:latin typeface="+mn-ea"/>
                <a:ea typeface="+mn-ea"/>
              </a:rPr>
              <a:t>지식 정보 자원 관리 사업에 참여한 기관의 수</a:t>
            </a:r>
          </a:p>
        </p:txBody>
      </p:sp>
      <p:sp>
        <p:nvSpPr>
          <p:cNvPr id="9257" name="Rectangle 132"/>
          <p:cNvSpPr>
            <a:spLocks noChangeArrowheads="1"/>
          </p:cNvSpPr>
          <p:nvPr/>
        </p:nvSpPr>
        <p:spPr bwMode="auto">
          <a:xfrm>
            <a:off x="0" y="291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graphicFrame>
        <p:nvGraphicFramePr>
          <p:cNvPr id="402664" name="Group 232"/>
          <p:cNvGraphicFramePr>
            <a:graphicFrameLocks noGrp="1"/>
          </p:cNvGraphicFramePr>
          <p:nvPr>
            <p:extLst>
              <p:ext uri="{D42A27DB-BD31-4B8C-83A1-F6EECF244321}">
                <p14:modId xmlns:p14="http://schemas.microsoft.com/office/powerpoint/2010/main" val="3588276677"/>
              </p:ext>
            </p:extLst>
          </p:nvPr>
        </p:nvGraphicFramePr>
        <p:xfrm>
          <a:off x="971550" y="5157788"/>
          <a:ext cx="7200900" cy="548528"/>
        </p:xfrm>
        <a:graphic>
          <a:graphicData uri="http://schemas.openxmlformats.org/drawingml/2006/table">
            <a:tbl>
              <a:tblPr/>
              <a:tblGrid>
                <a:gridCol w="900113"/>
                <a:gridCol w="900112"/>
                <a:gridCol w="900113"/>
                <a:gridCol w="900112"/>
                <a:gridCol w="900113"/>
                <a:gridCol w="900112"/>
                <a:gridCol w="900113"/>
                <a:gridCol w="900112"/>
              </a:tblGrid>
              <a:tr h="258922">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dirty="0" smtClean="0">
                          <a:ln>
                            <a:noFill/>
                          </a:ln>
                          <a:solidFill>
                            <a:srgbClr val="000000"/>
                          </a:solidFill>
                          <a:effectLst/>
                          <a:latin typeface="+mn-ea"/>
                          <a:ea typeface="+mn-ea"/>
                        </a:rPr>
                        <a:t>분야</a:t>
                      </a:r>
                      <a:endParaRPr kumimoji="1" lang="ko-KR" altLang="en-US"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dirty="0" smtClean="0">
                          <a:ln>
                            <a:noFill/>
                          </a:ln>
                          <a:solidFill>
                            <a:srgbClr val="000000"/>
                          </a:solidFill>
                          <a:effectLst/>
                          <a:latin typeface="+mn-ea"/>
                          <a:ea typeface="+mn-ea"/>
                        </a:rPr>
                        <a:t>과학기술</a:t>
                      </a:r>
                      <a:endParaRPr kumimoji="1" lang="ko-KR" altLang="en-US"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dirty="0" smtClean="0">
                          <a:ln>
                            <a:noFill/>
                          </a:ln>
                          <a:solidFill>
                            <a:srgbClr val="000000"/>
                          </a:solidFill>
                          <a:effectLst/>
                          <a:latin typeface="+mn-ea"/>
                          <a:ea typeface="+mn-ea"/>
                        </a:rPr>
                        <a:t>교육학술</a:t>
                      </a:r>
                      <a:endParaRPr kumimoji="1" lang="ko-KR" altLang="en-US"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mn-ea"/>
                          <a:ea typeface="+mn-ea"/>
                        </a:rPr>
                        <a:t>문 화</a:t>
                      </a:r>
                      <a:endParaRPr kumimoji="1" lang="ko-KR" altLang="en-US" sz="1200" b="0" i="0" u="none" strike="noStrike" cap="none" normalizeH="0" baseline="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mn-ea"/>
                          <a:ea typeface="+mn-ea"/>
                        </a:rPr>
                        <a:t>역사</a:t>
                      </a:r>
                      <a:endParaRPr kumimoji="1" lang="ko-KR" altLang="en-US" sz="1200" b="0" i="0" u="none" strike="noStrike" cap="none" normalizeH="0" baseline="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mn-ea"/>
                          <a:ea typeface="+mn-ea"/>
                        </a:rPr>
                        <a:t>정보통신</a:t>
                      </a:r>
                      <a:endParaRPr kumimoji="1" lang="ko-KR" altLang="en-US" sz="1200" b="0" i="0" u="none" strike="noStrike" cap="none" normalizeH="0" baseline="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mn-ea"/>
                          <a:ea typeface="+mn-ea"/>
                        </a:rPr>
                        <a:t>기타</a:t>
                      </a:r>
                      <a:endParaRPr kumimoji="1" lang="ko-KR" altLang="en-US" sz="1200" b="0" i="0" u="none" strike="noStrike" cap="none" normalizeH="0" baseline="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mn-ea"/>
                          <a:ea typeface="+mn-ea"/>
                        </a:rPr>
                        <a:t>합 계</a:t>
                      </a:r>
                      <a:endParaRPr kumimoji="1" lang="ko-KR" altLang="en-US" sz="1200" b="0" i="0" u="none" strike="noStrike" cap="none" normalizeH="0" baseline="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r>
              <a:tr h="261778">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mn-ea"/>
                          <a:ea typeface="+mn-ea"/>
                        </a:rPr>
                        <a:t>기관 수</a:t>
                      </a:r>
                      <a:endParaRPr kumimoji="1" lang="ko-KR" altLang="en-US" sz="1200" b="0" i="0" u="none" strike="noStrike" cap="none" normalizeH="0" baseline="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mn-ea"/>
                          <a:ea typeface="+mn-ea"/>
                        </a:rPr>
                        <a:t>271</a:t>
                      </a:r>
                      <a:endParaRPr kumimoji="1" lang="en-US" altLang="ko-KR" sz="1200" b="0" i="0" u="none" strike="noStrike" cap="none" normalizeH="0" baseline="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483</a:t>
                      </a:r>
                      <a:endParaRPr kumimoji="1" lang="en-US" altLang="ko-KR"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123</a:t>
                      </a:r>
                      <a:endParaRPr kumimoji="1" lang="en-US" altLang="ko-KR"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17</a:t>
                      </a:r>
                      <a:endParaRPr kumimoji="1" lang="en-US" altLang="ko-KR"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41</a:t>
                      </a:r>
                      <a:endParaRPr kumimoji="1" lang="en-US" altLang="ko-KR"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316</a:t>
                      </a:r>
                      <a:endParaRPr kumimoji="1" lang="en-US" altLang="ko-KR"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1,251</a:t>
                      </a:r>
                      <a:endParaRPr kumimoji="1" lang="en-US" altLang="ko-KR" sz="1200" b="0" i="0" u="none" strike="noStrike" cap="none" normalizeH="0" baseline="0" dirty="0" smtClean="0">
                        <a:ln>
                          <a:noFill/>
                        </a:ln>
                        <a:solidFill>
                          <a:schemeClr val="tx1"/>
                        </a:solidFill>
                        <a:effectLst/>
                        <a:latin typeface="+mn-ea"/>
                        <a:ea typeface="+mn-ea"/>
                      </a:endParaRPr>
                    </a:p>
                  </a:txBody>
                  <a:tcPr marT="45692" marB="45692"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4"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5"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500" dirty="0" smtClean="0">
                <a:latin typeface="Times New Roman" panose="02020603050405020304" pitchFamily="18" charset="0"/>
                <a:cs typeface="Times New Roman" panose="02020603050405020304" pitchFamily="18" charset="0"/>
              </a:rPr>
              <a:t>남궁</a:t>
            </a:r>
            <a:r>
              <a:rPr lang="ko-KR" altLang="en-US" sz="1500" dirty="0">
                <a:latin typeface="Times New Roman" panose="02020603050405020304" pitchFamily="18" charset="0"/>
                <a:cs typeface="Times New Roman" panose="02020603050405020304" pitchFamily="18" charset="0"/>
              </a:rPr>
              <a:t>석</a:t>
            </a:r>
            <a:r>
              <a:rPr lang="ko-KR" altLang="en-US" sz="1500" dirty="0" smtClean="0">
                <a:latin typeface="Times New Roman" panose="02020603050405020304" pitchFamily="18" charset="0"/>
                <a:cs typeface="Times New Roman" panose="02020603050405020304" pitchFamily="18" charset="0"/>
              </a:rPr>
              <a:t> </a:t>
            </a:r>
            <a:r>
              <a:rPr lang="en-US" altLang="ko-KR" sz="1500" dirty="0" smtClean="0">
                <a:latin typeface="Times New Roman" panose="02020603050405020304" pitchFamily="18" charset="0"/>
                <a:cs typeface="Times New Roman" panose="02020603050405020304" pitchFamily="18" charset="0"/>
              </a:rPr>
              <a:t>(1938-        </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6"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7"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2643143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373321" y="6237312"/>
            <a:ext cx="4397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a:r>
              <a:rPr lang="ko-KR" altLang="en-US" sz="1400" dirty="0">
                <a:solidFill>
                  <a:schemeClr val="accent3">
                    <a:lumMod val="50000"/>
                  </a:schemeClr>
                </a:solidFill>
                <a:latin typeface="+mn-ea"/>
                <a:ea typeface="+mn-ea"/>
              </a:rPr>
              <a:t>지식 정보 자원 데이터베이스 구축 </a:t>
            </a:r>
            <a:r>
              <a:rPr lang="ko-KR" altLang="en-US" sz="1400" dirty="0" err="1">
                <a:solidFill>
                  <a:schemeClr val="accent3">
                    <a:lumMod val="50000"/>
                  </a:schemeClr>
                </a:solidFill>
                <a:latin typeface="+mn-ea"/>
                <a:ea typeface="+mn-ea"/>
              </a:rPr>
              <a:t>자료량</a:t>
            </a:r>
            <a:r>
              <a:rPr lang="en-US" altLang="ko-KR" sz="1400" dirty="0">
                <a:solidFill>
                  <a:schemeClr val="accent3">
                    <a:lumMod val="50000"/>
                  </a:schemeClr>
                </a:solidFill>
                <a:latin typeface="+mn-ea"/>
                <a:ea typeface="+mn-ea"/>
              </a:rPr>
              <a:t>(2008. 12.)</a:t>
            </a:r>
          </a:p>
        </p:txBody>
      </p:sp>
      <p:sp>
        <p:nvSpPr>
          <p:cNvPr id="10243" name="Rectangle 5"/>
          <p:cNvSpPr>
            <a:spLocks noChangeArrowheads="1"/>
          </p:cNvSpPr>
          <p:nvPr/>
        </p:nvSpPr>
        <p:spPr bwMode="auto">
          <a:xfrm>
            <a:off x="0" y="84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graphicFrame>
        <p:nvGraphicFramePr>
          <p:cNvPr id="428175" name="Group 143"/>
          <p:cNvGraphicFramePr>
            <a:graphicFrameLocks noGrp="1"/>
          </p:cNvGraphicFramePr>
          <p:nvPr>
            <p:extLst>
              <p:ext uri="{D42A27DB-BD31-4B8C-83A1-F6EECF244321}">
                <p14:modId xmlns:p14="http://schemas.microsoft.com/office/powerpoint/2010/main" val="4234226422"/>
              </p:ext>
            </p:extLst>
          </p:nvPr>
        </p:nvGraphicFramePr>
        <p:xfrm>
          <a:off x="971550" y="908720"/>
          <a:ext cx="7200900" cy="5184923"/>
        </p:xfrm>
        <a:graphic>
          <a:graphicData uri="http://schemas.openxmlformats.org/drawingml/2006/table">
            <a:tbl>
              <a:tblPr/>
              <a:tblGrid>
                <a:gridCol w="950913"/>
                <a:gridCol w="4884737"/>
                <a:gridCol w="1365250"/>
              </a:tblGrid>
              <a:tr h="313196">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dirty="0" smtClean="0">
                          <a:ln>
                            <a:noFill/>
                          </a:ln>
                          <a:solidFill>
                            <a:srgbClr val="000000"/>
                          </a:solidFill>
                          <a:effectLst/>
                          <a:latin typeface="+mn-ea"/>
                          <a:ea typeface="+mn-ea"/>
                        </a:rPr>
                        <a:t>분 야</a:t>
                      </a:r>
                      <a:endParaRPr kumimoji="1" lang="ko-KR" altLang="en-US"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BFFF9F"/>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smtClean="0">
                          <a:ln>
                            <a:noFill/>
                          </a:ln>
                          <a:solidFill>
                            <a:srgbClr val="000000"/>
                          </a:solidFill>
                          <a:effectLst/>
                          <a:latin typeface="+mn-ea"/>
                          <a:ea typeface="+mn-ea"/>
                        </a:rPr>
                        <a:t>주요내용</a:t>
                      </a:r>
                      <a:endParaRPr kumimoji="1" lang="ko-KR" altLang="en-US"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BFFF9F"/>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DB </a:t>
                      </a:r>
                      <a:r>
                        <a:rPr kumimoji="1" lang="ko-KR" altLang="en-US" sz="1200" b="1" i="0" u="none" strike="noStrike" cap="none" normalizeH="0" baseline="0" smtClean="0">
                          <a:ln>
                            <a:noFill/>
                          </a:ln>
                          <a:solidFill>
                            <a:srgbClr val="000000"/>
                          </a:solidFill>
                          <a:effectLst/>
                          <a:latin typeface="+mn-ea"/>
                          <a:ea typeface="+mn-ea"/>
                        </a:rPr>
                        <a:t>구축료량</a:t>
                      </a:r>
                      <a:endParaRPr kumimoji="1" lang="ko-KR" altLang="en-US" sz="1200" b="0" i="0" u="none" strike="noStrike" cap="none" normalizeH="0" baseline="0" smtClean="0">
                        <a:ln>
                          <a:noFill/>
                        </a:ln>
                        <a:solidFill>
                          <a:srgbClr val="000000"/>
                        </a:solidFill>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mn-ea"/>
                          <a:ea typeface="+mn-ea"/>
                        </a:rPr>
                        <a:t>(</a:t>
                      </a:r>
                      <a:r>
                        <a:rPr kumimoji="1" lang="ko-KR" altLang="en-US" sz="1200" b="1" i="0" u="none" strike="noStrike" cap="none" normalizeH="0" baseline="0" smtClean="0">
                          <a:ln>
                            <a:noFill/>
                          </a:ln>
                          <a:solidFill>
                            <a:srgbClr val="000000"/>
                          </a:solidFill>
                          <a:effectLst/>
                          <a:latin typeface="+mn-ea"/>
                          <a:ea typeface="+mn-ea"/>
                        </a:rPr>
                        <a:t>건</a:t>
                      </a:r>
                      <a:r>
                        <a:rPr kumimoji="1" lang="en-US" altLang="ko-KR" sz="1200" b="1" i="0" u="none" strike="noStrike" cap="none" normalizeH="0" baseline="0" smtClean="0">
                          <a:ln>
                            <a:noFill/>
                          </a:ln>
                          <a:solidFill>
                            <a:srgbClr val="000000"/>
                          </a:solidFill>
                          <a:effectLst/>
                          <a:latin typeface="+mn-ea"/>
                          <a:ea typeface="+mn-ea"/>
                        </a:rPr>
                        <a:t>)</a:t>
                      </a:r>
                      <a:endParaRPr kumimoji="1" lang="en-US" altLang="ko-KR"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BFFF9F"/>
                    </a:solidFill>
                  </a:tcPr>
                </a:tc>
              </a:tr>
              <a:tr h="1097429">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mn-ea"/>
                          <a:ea typeface="+mn-ea"/>
                        </a:rPr>
                        <a:t>과학기술</a:t>
                      </a:r>
                      <a:endParaRPr kumimoji="1" lang="ko-KR" altLang="en-US"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국가연구개발보고서</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국내 과학기술 인용 색인</a:t>
                      </a:r>
                      <a:r>
                        <a:rPr kumimoji="1" lang="en-US" altLang="ko-KR" sz="1200" b="0" i="0" u="none" strike="noStrike" cap="none" normalizeH="0" baseline="0" dirty="0" smtClean="0">
                          <a:ln>
                            <a:noFill/>
                          </a:ln>
                          <a:solidFill>
                            <a:srgbClr val="000000"/>
                          </a:solidFill>
                          <a:effectLst/>
                          <a:latin typeface="+mn-ea"/>
                          <a:ea typeface="+mn-ea"/>
                        </a:rPr>
                        <a:t>(KSCI)</a:t>
                      </a:r>
                      <a:br>
                        <a:rPr kumimoji="1" lang="en-US" altLang="ko-KR"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신약개발</a:t>
                      </a:r>
                      <a:r>
                        <a:rPr kumimoji="1" lang="en-US" altLang="ko-KR" sz="1200" b="0" i="0" u="none" strike="noStrike" cap="none" normalizeH="0" baseline="0" dirty="0" smtClean="0">
                          <a:ln>
                            <a:noFill/>
                          </a:ln>
                          <a:solidFill>
                            <a:srgbClr val="000000"/>
                          </a:solidFill>
                          <a:effectLst/>
                          <a:latin typeface="+mn-ea"/>
                          <a:ea typeface="+mn-ea"/>
                        </a:rPr>
                        <a:t>·</a:t>
                      </a:r>
                      <a:r>
                        <a:rPr kumimoji="1" lang="ko-KR" altLang="en-US" sz="1200" b="0" i="0" u="none" strike="noStrike" cap="none" normalizeH="0" baseline="0" dirty="0" smtClean="0">
                          <a:ln>
                            <a:noFill/>
                          </a:ln>
                          <a:solidFill>
                            <a:srgbClr val="000000"/>
                          </a:solidFill>
                          <a:effectLst/>
                          <a:latin typeface="+mn-ea"/>
                          <a:ea typeface="+mn-ea"/>
                        </a:rPr>
                        <a:t>인체영상 등 첨단 과학 </a:t>
                      </a:r>
                      <a:r>
                        <a:rPr kumimoji="1" lang="en-US" altLang="ko-KR" sz="1200" b="0" i="0" u="none" strike="noStrike" cap="none" normalizeH="0" baseline="0" dirty="0" smtClean="0">
                          <a:ln>
                            <a:noFill/>
                          </a:ln>
                          <a:solidFill>
                            <a:srgbClr val="000000"/>
                          </a:solidFill>
                          <a:effectLst/>
                          <a:latin typeface="+mn-ea"/>
                          <a:ea typeface="+mn-ea"/>
                        </a:rPr>
                        <a:t>DB</a:t>
                      </a:r>
                      <a:br>
                        <a:rPr kumimoji="1" lang="en-US" altLang="ko-KR"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산업기술 전문 정보 등</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해양수산 관련 연구 현황 및 최신 기술 정보</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해양수산 학술 연구 자료 등 </a:t>
                      </a:r>
                      <a:endParaRPr kumimoji="1" lang="ko-KR" altLang="en-US"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mn-ea"/>
                          <a:ea typeface="+mn-ea"/>
                        </a:rPr>
                        <a:t>81,511,153</a:t>
                      </a:r>
                      <a:endParaRPr kumimoji="1" lang="en-US" altLang="ko-KR"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762104">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mn-ea"/>
                          <a:ea typeface="+mn-ea"/>
                        </a:rPr>
                        <a:t>교육학술</a:t>
                      </a:r>
                      <a:endParaRPr kumimoji="1" lang="ko-KR" altLang="en-US"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학술지 목록 및 원문 자료 </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국내 학위논문 및 해외 취득 학위논문</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정치</a:t>
                      </a:r>
                      <a:r>
                        <a:rPr kumimoji="1" lang="en-US" altLang="ko-KR" sz="1200" b="0" i="0" u="none" strike="noStrike" cap="none" normalizeH="0" baseline="0" dirty="0" smtClean="0">
                          <a:ln>
                            <a:noFill/>
                          </a:ln>
                          <a:solidFill>
                            <a:srgbClr val="000000"/>
                          </a:solidFill>
                          <a:effectLst/>
                          <a:latin typeface="+mn-ea"/>
                          <a:ea typeface="+mn-ea"/>
                        </a:rPr>
                        <a:t>·</a:t>
                      </a:r>
                      <a:r>
                        <a:rPr kumimoji="1" lang="ko-KR" altLang="en-US" sz="1200" b="0" i="0" u="none" strike="noStrike" cap="none" normalizeH="0" baseline="0" dirty="0" smtClean="0">
                          <a:ln>
                            <a:noFill/>
                          </a:ln>
                          <a:solidFill>
                            <a:srgbClr val="000000"/>
                          </a:solidFill>
                          <a:effectLst/>
                          <a:latin typeface="+mn-ea"/>
                          <a:ea typeface="+mn-ea"/>
                        </a:rPr>
                        <a:t>경제</a:t>
                      </a:r>
                      <a:r>
                        <a:rPr kumimoji="1" lang="en-US" altLang="ko-KR" sz="1200" b="0" i="0" u="none" strike="noStrike" cap="none" normalizeH="0" baseline="0" dirty="0" smtClean="0">
                          <a:ln>
                            <a:noFill/>
                          </a:ln>
                          <a:solidFill>
                            <a:srgbClr val="000000"/>
                          </a:solidFill>
                          <a:effectLst/>
                          <a:latin typeface="+mn-ea"/>
                          <a:ea typeface="+mn-ea"/>
                        </a:rPr>
                        <a:t>·</a:t>
                      </a:r>
                      <a:r>
                        <a:rPr kumimoji="1" lang="ko-KR" altLang="en-US" sz="1200" b="0" i="0" u="none" strike="noStrike" cap="none" normalizeH="0" baseline="0" dirty="0" smtClean="0">
                          <a:ln>
                            <a:noFill/>
                          </a:ln>
                          <a:solidFill>
                            <a:srgbClr val="000000"/>
                          </a:solidFill>
                          <a:effectLst/>
                          <a:latin typeface="+mn-ea"/>
                          <a:ea typeface="+mn-ea"/>
                        </a:rPr>
                        <a:t>사회 통계 자료</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국방 학술 정보 </a:t>
                      </a:r>
                      <a:endParaRPr kumimoji="1" lang="ko-KR" altLang="en-US"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mn-ea"/>
                          <a:ea typeface="+mn-ea"/>
                        </a:rPr>
                        <a:t>10,170,161</a:t>
                      </a:r>
                      <a:endParaRPr kumimoji="1" lang="en-US" altLang="ko-KR"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762104">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mn-ea"/>
                          <a:ea typeface="+mn-ea"/>
                        </a:rPr>
                        <a:t>문 화</a:t>
                      </a:r>
                      <a:endParaRPr kumimoji="1" lang="ko-KR" altLang="en-US"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국보</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보물 등 문화재 정보 </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전국 박물관 정보</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공연 기록물</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공연 대본</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악보 등 공연예술 정보</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미술 작품 및 작가 정보 등 </a:t>
                      </a:r>
                      <a:endParaRPr kumimoji="1" lang="ko-KR" altLang="en-US"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mn-ea"/>
                          <a:ea typeface="+mn-ea"/>
                        </a:rPr>
                        <a:t>5,682,945</a:t>
                      </a:r>
                      <a:endParaRPr kumimoji="1" lang="en-US" altLang="ko-KR"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94441">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mn-ea"/>
                          <a:ea typeface="+mn-ea"/>
                        </a:rPr>
                        <a:t>역 사</a:t>
                      </a:r>
                      <a:endParaRPr kumimoji="1" lang="ko-KR" altLang="en-US"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승정원일기</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err="1" smtClean="0">
                          <a:ln>
                            <a:noFill/>
                          </a:ln>
                          <a:solidFill>
                            <a:srgbClr val="000000"/>
                          </a:solidFill>
                          <a:effectLst/>
                          <a:latin typeface="+mn-ea"/>
                          <a:ea typeface="+mn-ea"/>
                        </a:rPr>
                        <a:t>일성록</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한국사료총서 등 고도서</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고전국역총서 및 </a:t>
                      </a:r>
                      <a:r>
                        <a:rPr kumimoji="1" lang="ko-KR" altLang="en-US" sz="1200" b="0" i="0" u="none" strike="noStrike" cap="none" normalizeH="0" baseline="0" dirty="0" err="1" smtClean="0">
                          <a:ln>
                            <a:noFill/>
                          </a:ln>
                          <a:solidFill>
                            <a:srgbClr val="000000"/>
                          </a:solidFill>
                          <a:effectLst/>
                          <a:latin typeface="+mn-ea"/>
                          <a:ea typeface="+mn-ea"/>
                        </a:rPr>
                        <a:t>한국문집총간</a:t>
                      </a:r>
                      <a:r>
                        <a:rPr kumimoji="1" lang="ko-KR" altLang="en-US" sz="1200" b="0" i="0" u="none" strike="noStrike" cap="none" normalizeH="0" baseline="0" dirty="0" smtClean="0">
                          <a:ln>
                            <a:noFill/>
                          </a:ln>
                          <a:solidFill>
                            <a:srgbClr val="000000"/>
                          </a:solidFill>
                          <a:effectLst/>
                          <a:latin typeface="+mn-ea"/>
                          <a:ea typeface="+mn-ea"/>
                        </a:rPr>
                        <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궁중문화 역사 자료</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항일운동 관련 자료 등 </a:t>
                      </a:r>
                      <a:endParaRPr kumimoji="1" lang="ko-KR" altLang="en-US"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rgbClr val="000000"/>
                          </a:solidFill>
                          <a:effectLst/>
                          <a:latin typeface="+mn-ea"/>
                          <a:ea typeface="+mn-ea"/>
                        </a:rPr>
                        <a:t>29,529,904</a:t>
                      </a:r>
                      <a:endParaRPr kumimoji="1" lang="en-US" altLang="ko-KR"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762104">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0" i="0" u="none" strike="noStrike" cap="none" normalizeH="0" baseline="0" smtClean="0">
                          <a:ln>
                            <a:noFill/>
                          </a:ln>
                          <a:solidFill>
                            <a:srgbClr val="000000"/>
                          </a:solidFill>
                          <a:effectLst/>
                          <a:latin typeface="+mn-ea"/>
                          <a:ea typeface="+mn-ea"/>
                        </a:rPr>
                        <a:t>기타</a:t>
                      </a:r>
                      <a:endParaRPr kumimoji="1" lang="ko-KR" altLang="en-US" sz="1200" b="0" i="0" u="none" strike="noStrike" cap="none" normalizeH="0" baseline="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정보통신 관련 산업 통계 및 정책동향</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건설교통기술 관련 연구보고서</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기술정보</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산업경제 동향</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정부정책 등 연구보고서</a:t>
                      </a:r>
                      <a:br>
                        <a:rPr kumimoji="1" lang="ko-KR" altLang="en-US" sz="1200" b="0" i="0" u="none" strike="noStrike" cap="none" normalizeH="0" baseline="0" dirty="0" smtClean="0">
                          <a:ln>
                            <a:noFill/>
                          </a:ln>
                          <a:solidFill>
                            <a:srgbClr val="000000"/>
                          </a:solidFill>
                          <a:effectLst/>
                          <a:latin typeface="+mn-ea"/>
                          <a:ea typeface="+mn-ea"/>
                        </a:rPr>
                      </a:b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종합 법령 정보</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법령 해석</a:t>
                      </a:r>
                      <a:r>
                        <a:rPr kumimoji="1" lang="en-US" altLang="ko-KR" sz="1200" b="0" i="0" u="none" strike="noStrike" cap="none" normalizeH="0" baseline="0" dirty="0" smtClean="0">
                          <a:ln>
                            <a:noFill/>
                          </a:ln>
                          <a:solidFill>
                            <a:srgbClr val="000000"/>
                          </a:solidFill>
                          <a:effectLst/>
                          <a:latin typeface="+mn-ea"/>
                          <a:ea typeface="+mn-ea"/>
                        </a:rPr>
                        <a:t>, </a:t>
                      </a:r>
                      <a:r>
                        <a:rPr kumimoji="1" lang="ko-KR" altLang="en-US" sz="1200" b="0" i="0" u="none" strike="noStrike" cap="none" normalizeH="0" baseline="0" dirty="0" smtClean="0">
                          <a:ln>
                            <a:noFill/>
                          </a:ln>
                          <a:solidFill>
                            <a:srgbClr val="000000"/>
                          </a:solidFill>
                          <a:effectLst/>
                          <a:latin typeface="+mn-ea"/>
                          <a:ea typeface="+mn-ea"/>
                        </a:rPr>
                        <a:t>행정심판 정보 등 </a:t>
                      </a:r>
                      <a:endParaRPr kumimoji="1" lang="ko-KR" altLang="en-US"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mn-ea"/>
                          <a:ea typeface="+mn-ea"/>
                        </a:rPr>
                        <a:t>6,780,487</a:t>
                      </a:r>
                      <a:endParaRPr kumimoji="1" lang="en-US" altLang="ko-KR"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29971">
                <a:tc gridSpan="2">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ko-KR" altLang="en-US" sz="1200" b="1" i="0" u="none" strike="noStrike" cap="none" normalizeH="0" baseline="0" dirty="0" smtClean="0">
                          <a:ln>
                            <a:noFill/>
                          </a:ln>
                          <a:solidFill>
                            <a:srgbClr val="000000"/>
                          </a:solidFill>
                          <a:effectLst/>
                          <a:latin typeface="+mn-ea"/>
                          <a:ea typeface="+mn-ea"/>
                        </a:rPr>
                        <a:t>총 계</a:t>
                      </a:r>
                      <a:endParaRPr kumimoji="1" lang="ko-KR" altLang="en-US"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BFFF9F"/>
                    </a:solidFill>
                  </a:tcPr>
                </a:tc>
                <a:tc hMerge="1">
                  <a:txBody>
                    <a:bodyPr/>
                    <a:lstStyle/>
                    <a:p>
                      <a:pPr latinLnBrk="1"/>
                      <a:endParaRPr lang="ko-KR" altLang="en-US"/>
                    </a:p>
                  </a:txBody>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mn-ea"/>
                          <a:ea typeface="+mn-ea"/>
                        </a:rPr>
                        <a:t>133,674,650</a:t>
                      </a:r>
                      <a:endParaRPr kumimoji="1" lang="en-US" altLang="ko-KR" sz="1200" b="0" i="0" u="none" strike="noStrike" cap="none" normalizeH="0" baseline="0" dirty="0" smtClean="0">
                        <a:ln>
                          <a:noFill/>
                        </a:ln>
                        <a:solidFill>
                          <a:schemeClr val="tx1"/>
                        </a:solidFill>
                        <a:effectLst/>
                        <a:latin typeface="+mn-ea"/>
                        <a:ea typeface="+mn-ea"/>
                      </a:endParaRPr>
                    </a:p>
                  </a:txBody>
                  <a:tcPr marT="45726" marB="45726"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BFFF9F"/>
                    </a:solidFill>
                  </a:tcPr>
                </a:tc>
              </a:tr>
            </a:tbl>
          </a:graphicData>
        </a:graphic>
      </p:graphicFrame>
      <p:sp>
        <p:nvSpPr>
          <p:cNvPr id="9"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500" dirty="0" smtClean="0">
                <a:latin typeface="Times New Roman" panose="02020603050405020304" pitchFamily="18" charset="0"/>
                <a:cs typeface="Times New Roman" panose="02020603050405020304" pitchFamily="18" charset="0"/>
              </a:rPr>
              <a:t>남궁</a:t>
            </a:r>
            <a:r>
              <a:rPr lang="ko-KR" altLang="en-US" sz="1500" dirty="0">
                <a:latin typeface="Times New Roman" panose="02020603050405020304" pitchFamily="18" charset="0"/>
                <a:cs typeface="Times New Roman" panose="02020603050405020304" pitchFamily="18" charset="0"/>
              </a:rPr>
              <a:t>석</a:t>
            </a:r>
            <a:r>
              <a:rPr lang="ko-KR" altLang="en-US" sz="1500" dirty="0" smtClean="0">
                <a:latin typeface="Times New Roman" panose="02020603050405020304" pitchFamily="18" charset="0"/>
                <a:cs typeface="Times New Roman" panose="02020603050405020304" pitchFamily="18" charset="0"/>
              </a:rPr>
              <a:t> </a:t>
            </a:r>
            <a:r>
              <a:rPr lang="en-US" altLang="ko-KR" sz="1500" dirty="0" smtClean="0">
                <a:latin typeface="Times New Roman" panose="02020603050405020304" pitchFamily="18" charset="0"/>
                <a:cs typeface="Times New Roman" panose="02020603050405020304" pitchFamily="18" charset="0"/>
              </a:rPr>
              <a:t>(1938-        </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2"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3"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255300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5"/>
          <p:cNvSpPr>
            <a:spLocks noChangeShapeType="1"/>
          </p:cNvSpPr>
          <p:nvPr/>
        </p:nvSpPr>
        <p:spPr bwMode="auto">
          <a:xfrm flipV="1">
            <a:off x="971550" y="0"/>
            <a:ext cx="0" cy="685800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8195" name="Line 5"/>
          <p:cNvSpPr>
            <a:spLocks noChangeShapeType="1"/>
          </p:cNvSpPr>
          <p:nvPr/>
        </p:nvSpPr>
        <p:spPr bwMode="auto">
          <a:xfrm>
            <a:off x="0" y="4653136"/>
            <a:ext cx="9144000" cy="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075" name="Rectangle 54"/>
          <p:cNvSpPr>
            <a:spLocks noChangeArrowheads="1"/>
          </p:cNvSpPr>
          <p:nvPr/>
        </p:nvSpPr>
        <p:spPr bwMode="auto">
          <a:xfrm>
            <a:off x="539750" y="3868738"/>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4102" name="Text Box 9"/>
          <p:cNvSpPr txBox="1">
            <a:spLocks noChangeArrowheads="1"/>
          </p:cNvSpPr>
          <p:nvPr/>
        </p:nvSpPr>
        <p:spPr bwMode="auto">
          <a:xfrm>
            <a:off x="719138" y="38655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8201" name="Rectangle 54"/>
          <p:cNvSpPr>
            <a:spLocks noChangeArrowheads="1"/>
          </p:cNvSpPr>
          <p:nvPr/>
        </p:nvSpPr>
        <p:spPr bwMode="auto">
          <a:xfrm>
            <a:off x="539750" y="3217863"/>
            <a:ext cx="3600202" cy="330200"/>
          </a:xfrm>
          <a:prstGeom prst="rect">
            <a:avLst/>
          </a:prstGeom>
          <a:solidFill>
            <a:srgbClr val="92D050"/>
          </a:solidFill>
          <a:ln>
            <a:noFill/>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106" name="Text Box 9"/>
          <p:cNvSpPr txBox="1">
            <a:spLocks noChangeArrowheads="1"/>
          </p:cNvSpPr>
          <p:nvPr/>
        </p:nvSpPr>
        <p:spPr bwMode="auto">
          <a:xfrm>
            <a:off x="719138" y="3214688"/>
            <a:ext cx="241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1. </a:t>
            </a:r>
            <a:r>
              <a:rPr lang="ko-KR" altLang="en-US" sz="1400" b="1" dirty="0" smtClean="0">
                <a:solidFill>
                  <a:schemeClr val="bg1"/>
                </a:solidFill>
                <a:latin typeface="+mn-ea"/>
                <a:ea typeface="+mn-ea"/>
              </a:rPr>
              <a:t>도입 </a:t>
            </a:r>
          </a:p>
        </p:txBody>
      </p:sp>
      <p:sp>
        <p:nvSpPr>
          <p:cNvPr id="3081" name="Rectangle 54"/>
          <p:cNvSpPr>
            <a:spLocks noChangeArrowheads="1"/>
          </p:cNvSpPr>
          <p:nvPr/>
        </p:nvSpPr>
        <p:spPr bwMode="auto">
          <a:xfrm>
            <a:off x="539750" y="4509120"/>
            <a:ext cx="3600202" cy="330200"/>
          </a:xfrm>
          <a:prstGeom prst="rect">
            <a:avLst/>
          </a:prstGeom>
          <a:solidFill>
            <a:schemeClr val="accent3">
              <a:lumMod val="50000"/>
            </a:schemeClr>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3083" name="Rectangle 54"/>
          <p:cNvSpPr>
            <a:spLocks noChangeArrowheads="1"/>
          </p:cNvSpPr>
          <p:nvPr/>
        </p:nvSpPr>
        <p:spPr bwMode="auto">
          <a:xfrm>
            <a:off x="539750" y="5164138"/>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4" name="Text Box 9"/>
          <p:cNvSpPr txBox="1">
            <a:spLocks noChangeArrowheads="1"/>
          </p:cNvSpPr>
          <p:nvPr/>
        </p:nvSpPr>
        <p:spPr bwMode="auto">
          <a:xfrm>
            <a:off x="719138" y="51609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4</a:t>
            </a:r>
            <a:r>
              <a:rPr lang="en-US" altLang="ko-KR" sz="1400" b="1" dirty="0" smtClean="0">
                <a:solidFill>
                  <a:schemeClr val="bg1"/>
                </a:solidFill>
                <a:latin typeface="+mn-ea"/>
              </a:rPr>
              <a:t>. DH</a:t>
            </a:r>
            <a:r>
              <a:rPr lang="ko-KR" altLang="en-US" sz="1400" b="1" dirty="0" smtClean="0">
                <a:solidFill>
                  <a:schemeClr val="bg1"/>
                </a:solidFill>
                <a:latin typeface="+mn-ea"/>
              </a:rPr>
              <a:t>에 관한 한국 인문학계의 현안</a:t>
            </a:r>
            <a:r>
              <a:rPr lang="en-US" altLang="ko-KR" sz="1400" b="1" dirty="0" smtClean="0">
                <a:solidFill>
                  <a:schemeClr val="bg1"/>
                </a:solidFill>
                <a:latin typeface="+mn-ea"/>
              </a:rPr>
              <a:t> </a:t>
            </a:r>
            <a:endParaRPr lang="ko-KR" altLang="en-US" sz="1400" b="1" dirty="0">
              <a:solidFill>
                <a:schemeClr val="bg1"/>
              </a:solidFill>
              <a:latin typeface="+mn-ea"/>
            </a:endParaRPr>
          </a:p>
        </p:txBody>
      </p:sp>
      <p:sp>
        <p:nvSpPr>
          <p:cNvPr id="12" name="Rectangle 54"/>
          <p:cNvSpPr>
            <a:spLocks noChangeArrowheads="1"/>
          </p:cNvSpPr>
          <p:nvPr/>
        </p:nvSpPr>
        <p:spPr bwMode="auto">
          <a:xfrm>
            <a:off x="575766" y="5808439"/>
            <a:ext cx="3564186"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5" name="Text Box 9"/>
          <p:cNvSpPr txBox="1">
            <a:spLocks noChangeArrowheads="1"/>
          </p:cNvSpPr>
          <p:nvPr/>
        </p:nvSpPr>
        <p:spPr bwMode="auto">
          <a:xfrm>
            <a:off x="683568" y="5808439"/>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5</a:t>
            </a:r>
            <a:r>
              <a:rPr lang="en-US" altLang="ko-KR" sz="1400" b="1" dirty="0" smtClean="0">
                <a:solidFill>
                  <a:schemeClr val="bg1"/>
                </a:solidFill>
                <a:latin typeface="+mn-ea"/>
              </a:rPr>
              <a:t>. </a:t>
            </a:r>
            <a:r>
              <a:rPr lang="ko-KR" altLang="en-US" sz="1400" b="1" dirty="0" smtClean="0">
                <a:solidFill>
                  <a:schemeClr val="bg1"/>
                </a:solidFill>
                <a:latin typeface="+mn-ea"/>
              </a:rPr>
              <a:t>한국</a:t>
            </a:r>
            <a:r>
              <a:rPr lang="ko-KR" altLang="en-US" sz="1400" b="1" dirty="0">
                <a:solidFill>
                  <a:schemeClr val="bg1"/>
                </a:solidFill>
                <a:latin typeface="+mn-ea"/>
              </a:rPr>
              <a:t>적</a:t>
            </a:r>
            <a:r>
              <a:rPr lang="ko-KR" altLang="en-US" sz="1400" b="1" dirty="0" smtClean="0">
                <a:solidFill>
                  <a:schemeClr val="bg1"/>
                </a:solidFill>
                <a:latin typeface="+mn-ea"/>
              </a:rPr>
              <a:t> </a:t>
            </a:r>
            <a:r>
              <a:rPr lang="en-US" altLang="ko-KR" sz="1400" b="1" dirty="0" smtClean="0">
                <a:solidFill>
                  <a:schemeClr val="bg1"/>
                </a:solidFill>
                <a:latin typeface="+mn-ea"/>
              </a:rPr>
              <a:t>DH</a:t>
            </a:r>
            <a:r>
              <a:rPr lang="ko-KR" altLang="en-US" sz="1400" b="1" dirty="0" smtClean="0">
                <a:solidFill>
                  <a:schemeClr val="bg1"/>
                </a:solidFill>
                <a:latin typeface="+mn-ea"/>
              </a:rPr>
              <a:t>의 미래 과제</a:t>
            </a:r>
            <a:endParaRPr lang="ko-KR" altLang="en-US" sz="1400" b="1" dirty="0">
              <a:solidFill>
                <a:schemeClr val="bg1"/>
              </a:solidFill>
              <a:latin typeface="+mn-ea"/>
            </a:endParaRPr>
          </a:p>
        </p:txBody>
      </p:sp>
      <p:sp>
        <p:nvSpPr>
          <p:cNvPr id="16" name="Text Box 9"/>
          <p:cNvSpPr txBox="1">
            <a:spLocks noChangeArrowheads="1"/>
          </p:cNvSpPr>
          <p:nvPr/>
        </p:nvSpPr>
        <p:spPr bwMode="auto">
          <a:xfrm>
            <a:off x="683568" y="4509120"/>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3. </a:t>
            </a:r>
            <a:r>
              <a:rPr lang="ko-KR" altLang="en-US" sz="1400" b="1" dirty="0" err="1" smtClean="0">
                <a:solidFill>
                  <a:schemeClr val="bg1"/>
                </a:solidFill>
                <a:latin typeface="+mn-ea"/>
                <a:ea typeface="+mn-ea"/>
              </a:rPr>
              <a:t>문화콘텐츠학</a:t>
            </a:r>
            <a:r>
              <a:rPr lang="ko-KR" altLang="en-US" sz="1400" b="1" dirty="0" smtClean="0">
                <a:solidFill>
                  <a:schemeClr val="bg1"/>
                </a:solidFill>
                <a:latin typeface="+mn-ea"/>
                <a:ea typeface="+mn-ea"/>
              </a:rPr>
              <a:t> </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모태</a:t>
            </a:r>
          </a:p>
        </p:txBody>
      </p:sp>
    </p:spTree>
    <p:extLst>
      <p:ext uri="{BB962C8B-B14F-4D97-AF65-F5344CB8AC3E}">
        <p14:creationId xmlns:p14="http://schemas.microsoft.com/office/powerpoint/2010/main" val="2465095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5"/>
          <p:cNvSpPr>
            <a:spLocks noChangeShapeType="1"/>
          </p:cNvSpPr>
          <p:nvPr/>
        </p:nvSpPr>
        <p:spPr bwMode="auto">
          <a:xfrm flipV="1">
            <a:off x="971550" y="0"/>
            <a:ext cx="0" cy="685800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8195" name="Line 5"/>
          <p:cNvSpPr>
            <a:spLocks noChangeShapeType="1"/>
          </p:cNvSpPr>
          <p:nvPr/>
        </p:nvSpPr>
        <p:spPr bwMode="auto">
          <a:xfrm>
            <a:off x="0" y="3382963"/>
            <a:ext cx="9144000" cy="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075" name="Rectangle 54"/>
          <p:cNvSpPr>
            <a:spLocks noChangeArrowheads="1"/>
          </p:cNvSpPr>
          <p:nvPr/>
        </p:nvSpPr>
        <p:spPr bwMode="auto">
          <a:xfrm>
            <a:off x="539750" y="3868738"/>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4102" name="Text Box 9"/>
          <p:cNvSpPr txBox="1">
            <a:spLocks noChangeArrowheads="1"/>
          </p:cNvSpPr>
          <p:nvPr/>
        </p:nvSpPr>
        <p:spPr bwMode="auto">
          <a:xfrm>
            <a:off x="719138" y="38655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8201" name="Rectangle 54"/>
          <p:cNvSpPr>
            <a:spLocks noChangeArrowheads="1"/>
          </p:cNvSpPr>
          <p:nvPr/>
        </p:nvSpPr>
        <p:spPr bwMode="auto">
          <a:xfrm>
            <a:off x="539750" y="3217863"/>
            <a:ext cx="3600202"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106" name="Text Box 9"/>
          <p:cNvSpPr txBox="1">
            <a:spLocks noChangeArrowheads="1"/>
          </p:cNvSpPr>
          <p:nvPr/>
        </p:nvSpPr>
        <p:spPr bwMode="auto">
          <a:xfrm>
            <a:off x="719138" y="3214688"/>
            <a:ext cx="241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1. </a:t>
            </a:r>
            <a:r>
              <a:rPr lang="ko-KR" altLang="en-US" sz="1400" b="1" dirty="0" smtClean="0">
                <a:solidFill>
                  <a:schemeClr val="bg1"/>
                </a:solidFill>
                <a:latin typeface="+mn-ea"/>
                <a:ea typeface="+mn-ea"/>
              </a:rPr>
              <a:t>도입 </a:t>
            </a:r>
          </a:p>
        </p:txBody>
      </p:sp>
      <p:sp>
        <p:nvSpPr>
          <p:cNvPr id="3081" name="Rectangle 54"/>
          <p:cNvSpPr>
            <a:spLocks noChangeArrowheads="1"/>
          </p:cNvSpPr>
          <p:nvPr/>
        </p:nvSpPr>
        <p:spPr bwMode="auto">
          <a:xfrm>
            <a:off x="539750" y="4509120"/>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3083" name="Rectangle 54"/>
          <p:cNvSpPr>
            <a:spLocks noChangeArrowheads="1"/>
          </p:cNvSpPr>
          <p:nvPr/>
        </p:nvSpPr>
        <p:spPr bwMode="auto">
          <a:xfrm>
            <a:off x="539750" y="5164138"/>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4" name="Text Box 9"/>
          <p:cNvSpPr txBox="1">
            <a:spLocks noChangeArrowheads="1"/>
          </p:cNvSpPr>
          <p:nvPr/>
        </p:nvSpPr>
        <p:spPr bwMode="auto">
          <a:xfrm>
            <a:off x="719138" y="51609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4</a:t>
            </a:r>
            <a:r>
              <a:rPr lang="en-US" altLang="ko-KR" sz="1400" b="1" dirty="0" smtClean="0">
                <a:solidFill>
                  <a:schemeClr val="bg1"/>
                </a:solidFill>
                <a:latin typeface="+mn-ea"/>
              </a:rPr>
              <a:t>. DH</a:t>
            </a:r>
            <a:r>
              <a:rPr lang="ko-KR" altLang="en-US" sz="1400" b="1" dirty="0" smtClean="0">
                <a:solidFill>
                  <a:schemeClr val="bg1"/>
                </a:solidFill>
                <a:latin typeface="+mn-ea"/>
              </a:rPr>
              <a:t>에 관한 한국 인문학계의 현안</a:t>
            </a:r>
            <a:r>
              <a:rPr lang="en-US" altLang="ko-KR" sz="1400" b="1" dirty="0" smtClean="0">
                <a:solidFill>
                  <a:schemeClr val="bg1"/>
                </a:solidFill>
                <a:latin typeface="+mn-ea"/>
              </a:rPr>
              <a:t> </a:t>
            </a:r>
            <a:endParaRPr lang="ko-KR" altLang="en-US" sz="1400" b="1" dirty="0">
              <a:solidFill>
                <a:schemeClr val="bg1"/>
              </a:solidFill>
              <a:latin typeface="+mn-ea"/>
            </a:endParaRPr>
          </a:p>
        </p:txBody>
      </p:sp>
      <p:sp>
        <p:nvSpPr>
          <p:cNvPr id="12" name="Rectangle 54"/>
          <p:cNvSpPr>
            <a:spLocks noChangeArrowheads="1"/>
          </p:cNvSpPr>
          <p:nvPr/>
        </p:nvSpPr>
        <p:spPr bwMode="auto">
          <a:xfrm>
            <a:off x="575766" y="5808439"/>
            <a:ext cx="3564186"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5" name="Text Box 9"/>
          <p:cNvSpPr txBox="1">
            <a:spLocks noChangeArrowheads="1"/>
          </p:cNvSpPr>
          <p:nvPr/>
        </p:nvSpPr>
        <p:spPr bwMode="auto">
          <a:xfrm>
            <a:off x="683568" y="5808439"/>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5</a:t>
            </a:r>
            <a:r>
              <a:rPr lang="en-US" altLang="ko-KR" sz="1400" b="1" dirty="0" smtClean="0">
                <a:solidFill>
                  <a:schemeClr val="bg1"/>
                </a:solidFill>
                <a:latin typeface="+mn-ea"/>
              </a:rPr>
              <a:t>. </a:t>
            </a:r>
            <a:r>
              <a:rPr lang="ko-KR" altLang="en-US" sz="1400" b="1" dirty="0" smtClean="0">
                <a:solidFill>
                  <a:schemeClr val="bg1"/>
                </a:solidFill>
                <a:latin typeface="+mn-ea"/>
              </a:rPr>
              <a:t>한국</a:t>
            </a:r>
            <a:r>
              <a:rPr lang="ko-KR" altLang="en-US" sz="1400" b="1" dirty="0">
                <a:solidFill>
                  <a:schemeClr val="bg1"/>
                </a:solidFill>
                <a:latin typeface="+mn-ea"/>
              </a:rPr>
              <a:t>적</a:t>
            </a:r>
            <a:r>
              <a:rPr lang="ko-KR" altLang="en-US" sz="1400" b="1" dirty="0" smtClean="0">
                <a:solidFill>
                  <a:schemeClr val="bg1"/>
                </a:solidFill>
                <a:latin typeface="+mn-ea"/>
              </a:rPr>
              <a:t> </a:t>
            </a:r>
            <a:r>
              <a:rPr lang="en-US" altLang="ko-KR" sz="1400" b="1" dirty="0" smtClean="0">
                <a:solidFill>
                  <a:schemeClr val="bg1"/>
                </a:solidFill>
                <a:latin typeface="+mn-ea"/>
              </a:rPr>
              <a:t>DH</a:t>
            </a:r>
            <a:r>
              <a:rPr lang="ko-KR" altLang="en-US" sz="1400" b="1" dirty="0" smtClean="0">
                <a:solidFill>
                  <a:schemeClr val="bg1"/>
                </a:solidFill>
                <a:latin typeface="+mn-ea"/>
              </a:rPr>
              <a:t>의 미래 과제</a:t>
            </a:r>
            <a:endParaRPr lang="ko-KR" altLang="en-US" sz="1400" b="1" dirty="0">
              <a:solidFill>
                <a:schemeClr val="bg1"/>
              </a:solidFill>
              <a:latin typeface="+mn-ea"/>
            </a:endParaRPr>
          </a:p>
        </p:txBody>
      </p:sp>
      <p:sp>
        <p:nvSpPr>
          <p:cNvPr id="16" name="Text Box 9"/>
          <p:cNvSpPr txBox="1">
            <a:spLocks noChangeArrowheads="1"/>
          </p:cNvSpPr>
          <p:nvPr/>
        </p:nvSpPr>
        <p:spPr bwMode="auto">
          <a:xfrm>
            <a:off x="683568" y="4509120"/>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3. </a:t>
            </a:r>
            <a:r>
              <a:rPr lang="ko-KR" altLang="en-US" sz="1400" b="1" dirty="0" err="1" smtClean="0">
                <a:solidFill>
                  <a:schemeClr val="bg1"/>
                </a:solidFill>
                <a:latin typeface="+mn-ea"/>
                <a:ea typeface="+mn-ea"/>
              </a:rPr>
              <a:t>문화콘텐츠학</a:t>
            </a:r>
            <a:r>
              <a:rPr lang="ko-KR" altLang="en-US" sz="1400" b="1" dirty="0" smtClean="0">
                <a:solidFill>
                  <a:schemeClr val="bg1"/>
                </a:solidFill>
                <a:latin typeface="+mn-ea"/>
                <a:ea typeface="+mn-ea"/>
              </a:rPr>
              <a:t> </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모태</a:t>
            </a:r>
          </a:p>
        </p:txBody>
      </p:sp>
    </p:spTree>
    <p:extLst>
      <p:ext uri="{BB962C8B-B14F-4D97-AF65-F5344CB8AC3E}">
        <p14:creationId xmlns:p14="http://schemas.microsoft.com/office/powerpoint/2010/main" val="11477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1043608" y="4973690"/>
            <a:ext cx="7488832" cy="1119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682455" y="980728"/>
            <a:ext cx="7849985" cy="5355312"/>
          </a:xfrm>
          <a:prstGeom prst="rect">
            <a:avLst/>
          </a:prstGeom>
        </p:spPr>
        <p:txBody>
          <a:bodyPr wrap="square">
            <a:spAutoFit/>
          </a:bodyPr>
          <a:lstStyle/>
          <a:p>
            <a:pPr marL="174625" lvl="1" indent="-174625">
              <a:buFont typeface="Wingdings" pitchFamily="2" charset="2"/>
              <a:buChar char="v"/>
              <a:defRPr/>
            </a:pPr>
            <a:r>
              <a:rPr lang="en-US" altLang="ko-KR" b="1" dirty="0">
                <a:latin typeface="+mn-ea"/>
                <a:ea typeface="+mn-ea"/>
              </a:rPr>
              <a:t> </a:t>
            </a:r>
            <a:r>
              <a:rPr lang="ko-KR" altLang="en-US" b="1" dirty="0" err="1" smtClean="0">
                <a:latin typeface="+mn-ea"/>
                <a:ea typeface="+mn-ea"/>
              </a:rPr>
              <a:t>문화콘텐츠학의</a:t>
            </a:r>
            <a:r>
              <a:rPr lang="ko-KR" altLang="en-US" b="1" dirty="0" smtClean="0">
                <a:latin typeface="+mn-ea"/>
                <a:ea typeface="+mn-ea"/>
              </a:rPr>
              <a:t> 대두 </a:t>
            </a:r>
            <a:endParaRPr lang="en-US" altLang="ko-KR" b="1" dirty="0" smtClean="0">
              <a:latin typeface="+mn-ea"/>
              <a:ea typeface="+mn-ea"/>
            </a:endParaRPr>
          </a:p>
          <a:p>
            <a:pPr marL="174625" lvl="1" indent="-174625">
              <a:buFont typeface="Wingdings" pitchFamily="2" charset="2"/>
              <a:buChar char="v"/>
              <a:defRPr/>
            </a:pPr>
            <a:endParaRPr lang="en-US" altLang="ko-KR" b="1" dirty="0">
              <a:latin typeface="+mn-ea"/>
              <a:ea typeface="+mn-ea"/>
            </a:endParaRPr>
          </a:p>
          <a:p>
            <a:pPr marL="285750" lvl="1" indent="-285750">
              <a:buFont typeface="Wingdings" panose="05000000000000000000" pitchFamily="2" charset="2"/>
              <a:buChar char="§"/>
              <a:defRPr/>
            </a:pPr>
            <a:r>
              <a:rPr lang="ko-KR" altLang="en-US" sz="1600" dirty="0" smtClean="0">
                <a:latin typeface="+mn-ea"/>
                <a:ea typeface="+mn-ea"/>
              </a:rPr>
              <a:t>한류</a:t>
            </a:r>
            <a:r>
              <a:rPr lang="en-US" altLang="ko-KR" sz="1600" dirty="0">
                <a:latin typeface="+mn-ea"/>
                <a:ea typeface="+mn-ea"/>
              </a:rPr>
              <a:t> (</a:t>
            </a:r>
            <a:r>
              <a:rPr lang="ko-KR" altLang="en-US" sz="1600" dirty="0" smtClean="0">
                <a:latin typeface="+mn-ea"/>
                <a:ea typeface="+mn-ea"/>
              </a:rPr>
              <a:t>韓流</a:t>
            </a:r>
            <a:r>
              <a:rPr lang="en-US" altLang="ko-KR" sz="1600" dirty="0" smtClean="0">
                <a:latin typeface="+mn-ea"/>
                <a:ea typeface="+mn-ea"/>
              </a:rPr>
              <a:t>) </a:t>
            </a:r>
            <a:r>
              <a:rPr lang="ko-KR" altLang="en-US" sz="1600" dirty="0" smtClean="0">
                <a:latin typeface="+mn-ea"/>
                <a:ea typeface="+mn-ea"/>
              </a:rPr>
              <a:t>⇒ 정부 주도의 </a:t>
            </a:r>
            <a:r>
              <a:rPr lang="ko-KR" altLang="en-US" sz="1600" dirty="0" err="1" smtClean="0">
                <a:latin typeface="+mn-ea"/>
                <a:ea typeface="+mn-ea"/>
              </a:rPr>
              <a:t>문화콘텐츠</a:t>
            </a:r>
            <a:r>
              <a:rPr lang="ko-KR" altLang="en-US" sz="1600" dirty="0" smtClean="0">
                <a:latin typeface="+mn-ea"/>
                <a:ea typeface="+mn-ea"/>
              </a:rPr>
              <a:t> 육성 시책 ⇒ 인문학계의 합류</a:t>
            </a:r>
            <a:endParaRPr lang="en-US" altLang="ko-KR" sz="1600" dirty="0" smtClean="0">
              <a:latin typeface="+mn-ea"/>
              <a:ea typeface="+mn-ea"/>
            </a:endParaRPr>
          </a:p>
          <a:p>
            <a:pPr marL="174625" lvl="1" indent="-174625">
              <a:buFont typeface="Wingdings" pitchFamily="2" charset="2"/>
              <a:buChar char="v"/>
              <a:defRPr/>
            </a:pPr>
            <a:endParaRPr lang="en-US" altLang="ko-KR" sz="2000" b="1" dirty="0">
              <a:latin typeface="+mn-ea"/>
              <a:ea typeface="+mn-ea"/>
            </a:endParaRPr>
          </a:p>
          <a:p>
            <a:pPr marL="285750" lvl="1" indent="-285750">
              <a:buFont typeface="Wingdings" panose="05000000000000000000" pitchFamily="2" charset="2"/>
              <a:buChar char="v"/>
              <a:defRPr/>
            </a:pPr>
            <a:r>
              <a:rPr lang="ko-KR" altLang="en-US" b="1" dirty="0" smtClean="0">
                <a:latin typeface="+mn-ea"/>
                <a:ea typeface="+mn-ea"/>
              </a:rPr>
              <a:t>한류</a:t>
            </a:r>
            <a:r>
              <a:rPr lang="en-US" altLang="ko-KR" b="1" dirty="0" smtClean="0">
                <a:latin typeface="+mn-ea"/>
                <a:ea typeface="+mn-ea"/>
              </a:rPr>
              <a:t>(</a:t>
            </a:r>
            <a:r>
              <a:rPr lang="ko-KR" altLang="en-US" b="1" dirty="0" smtClean="0">
                <a:latin typeface="+mn-ea"/>
                <a:ea typeface="+mn-ea"/>
              </a:rPr>
              <a:t>韓流</a:t>
            </a:r>
            <a:r>
              <a:rPr lang="en-US" altLang="ko-KR" b="1" dirty="0" smtClean="0">
                <a:latin typeface="+mn-ea"/>
                <a:ea typeface="+mn-ea"/>
              </a:rPr>
              <a:t>, Korean Wave)</a:t>
            </a:r>
          </a:p>
          <a:p>
            <a:pPr marL="285750" lvl="1" indent="-285750">
              <a:buFont typeface="Wingdings" panose="05000000000000000000" pitchFamily="2" charset="2"/>
              <a:buChar char="v"/>
              <a:defRPr/>
            </a:pPr>
            <a:endParaRPr lang="ko-KR" altLang="en-US" dirty="0">
              <a:latin typeface="+mn-ea"/>
              <a:ea typeface="+mn-ea"/>
            </a:endParaRPr>
          </a:p>
          <a:p>
            <a:pPr marL="285750" lvl="1" indent="-285750">
              <a:lnSpc>
                <a:spcPct val="150000"/>
              </a:lnSpc>
              <a:buFont typeface="Wingdings" panose="05000000000000000000" pitchFamily="2" charset="2"/>
              <a:buChar char="§"/>
              <a:defRPr/>
            </a:pPr>
            <a:r>
              <a:rPr lang="en-US" altLang="ko-KR" sz="1600" dirty="0" smtClean="0">
                <a:latin typeface="+mn-ea"/>
                <a:ea typeface="+mn-ea"/>
              </a:rPr>
              <a:t>2000</a:t>
            </a:r>
            <a:r>
              <a:rPr lang="ko-KR" altLang="en-US" sz="1600" dirty="0">
                <a:latin typeface="+mn-ea"/>
                <a:ea typeface="+mn-ea"/>
              </a:rPr>
              <a:t>년 이후 동아시아 지역의 젊은이들 사이에서 한국의 대중문화에 대한 관심이 고조되면서</a:t>
            </a:r>
            <a:r>
              <a:rPr lang="en-US" altLang="ko-KR" sz="1600" dirty="0">
                <a:latin typeface="+mn-ea"/>
                <a:ea typeface="+mn-ea"/>
              </a:rPr>
              <a:t>, </a:t>
            </a:r>
            <a:r>
              <a:rPr lang="ko-KR" altLang="en-US" sz="1600" dirty="0" smtClean="0">
                <a:latin typeface="+mn-ea"/>
                <a:ea typeface="+mn-ea"/>
              </a:rPr>
              <a:t>한류</a:t>
            </a:r>
            <a:r>
              <a:rPr lang="en-US" altLang="ko-KR" sz="1600" dirty="0" smtClean="0">
                <a:latin typeface="+mn-ea"/>
                <a:ea typeface="+mn-ea"/>
              </a:rPr>
              <a:t>(</a:t>
            </a:r>
            <a:r>
              <a:rPr lang="ko-KR" altLang="en-US" sz="1600" dirty="0" smtClean="0">
                <a:latin typeface="+mn-ea"/>
              </a:rPr>
              <a:t>韓流</a:t>
            </a:r>
            <a:r>
              <a:rPr lang="en-US" altLang="ko-KR" sz="1600" dirty="0" smtClean="0">
                <a:latin typeface="+mn-ea"/>
              </a:rPr>
              <a:t>)</a:t>
            </a:r>
            <a:r>
              <a:rPr lang="ko-KR" altLang="en-US" sz="1600" dirty="0" smtClean="0">
                <a:latin typeface="+mn-ea"/>
                <a:ea typeface="+mn-ea"/>
              </a:rPr>
              <a:t>라는 </a:t>
            </a:r>
            <a:r>
              <a:rPr lang="ko-KR" altLang="en-US" sz="1600" dirty="0">
                <a:latin typeface="+mn-ea"/>
                <a:ea typeface="+mn-ea"/>
              </a:rPr>
              <a:t>말은 ’한국 문화의 해외 진출‘ 또는 ’한국 문화에 대한 열기‘를 의미하는 말로 </a:t>
            </a:r>
            <a:r>
              <a:rPr lang="ko-KR" altLang="en-US" sz="1600" dirty="0" smtClean="0">
                <a:latin typeface="+mn-ea"/>
                <a:ea typeface="+mn-ea"/>
              </a:rPr>
              <a:t>확대 해석</a:t>
            </a:r>
            <a:r>
              <a:rPr lang="en-US" altLang="ko-KR" sz="1600" dirty="0" smtClean="0">
                <a:latin typeface="+mn-ea"/>
                <a:ea typeface="+mn-ea"/>
              </a:rPr>
              <a:t>.</a:t>
            </a:r>
            <a:endParaRPr lang="en-US" altLang="ko-KR" sz="1600" dirty="0">
              <a:latin typeface="+mn-ea"/>
              <a:ea typeface="+mn-ea"/>
            </a:endParaRPr>
          </a:p>
          <a:p>
            <a:pPr marL="285750" lvl="1" indent="-285750">
              <a:lnSpc>
                <a:spcPct val="150000"/>
              </a:lnSpc>
              <a:buFont typeface="Wingdings" panose="05000000000000000000" pitchFamily="2" charset="2"/>
              <a:buChar char="§"/>
              <a:defRPr/>
            </a:pPr>
            <a:r>
              <a:rPr lang="ko-KR" altLang="en-US" sz="1600" dirty="0" smtClean="0">
                <a:latin typeface="+mn-ea"/>
                <a:ea typeface="+mn-ea"/>
              </a:rPr>
              <a:t>한국</a:t>
            </a:r>
            <a:r>
              <a:rPr lang="en-US" altLang="ko-KR" sz="1600" dirty="0" smtClean="0">
                <a:latin typeface="+mn-ea"/>
                <a:ea typeface="+mn-ea"/>
              </a:rPr>
              <a:t> </a:t>
            </a:r>
            <a:r>
              <a:rPr lang="ko-KR" altLang="en-US" sz="1600" dirty="0" smtClean="0">
                <a:latin typeface="+mn-ea"/>
                <a:ea typeface="+mn-ea"/>
              </a:rPr>
              <a:t>정부는 </a:t>
            </a:r>
            <a:r>
              <a:rPr lang="ko-KR" altLang="en-US" sz="1600" dirty="0">
                <a:latin typeface="+mn-ea"/>
                <a:ea typeface="+mn-ea"/>
              </a:rPr>
              <a:t>해외 시장에서 한국의 국가 이미지를 높이는 문화 상품의 개발이 한국의 국부를 증대하는 수단임을 인식하고</a:t>
            </a:r>
            <a:r>
              <a:rPr lang="en-US" altLang="ko-KR" sz="1600" dirty="0">
                <a:latin typeface="+mn-ea"/>
                <a:ea typeface="+mn-ea"/>
              </a:rPr>
              <a:t>, </a:t>
            </a:r>
            <a:r>
              <a:rPr lang="ko-KR" altLang="en-US" sz="1600" dirty="0">
                <a:latin typeface="+mn-ea"/>
                <a:ea typeface="+mn-ea"/>
              </a:rPr>
              <a:t>한류를 지속시키고 발전시키는 방법을 찾기 </a:t>
            </a:r>
            <a:r>
              <a:rPr lang="ko-KR" altLang="en-US" sz="1600" dirty="0" smtClean="0">
                <a:latin typeface="+mn-ea"/>
                <a:ea typeface="+mn-ea"/>
              </a:rPr>
              <a:t>시작</a:t>
            </a:r>
            <a:r>
              <a:rPr lang="en-US" altLang="ko-KR" sz="1600" dirty="0" smtClean="0">
                <a:latin typeface="+mn-ea"/>
                <a:ea typeface="+mn-ea"/>
              </a:rPr>
              <a:t>.  </a:t>
            </a:r>
            <a:r>
              <a:rPr lang="ko-KR" altLang="en-US" sz="1600" dirty="0">
                <a:latin typeface="+mn-ea"/>
                <a:ea typeface="+mn-ea"/>
              </a:rPr>
              <a:t>이른바 ‘</a:t>
            </a:r>
            <a:r>
              <a:rPr lang="ko-KR" altLang="en-US" sz="1600" dirty="0" err="1">
                <a:latin typeface="+mn-ea"/>
                <a:ea typeface="+mn-ea"/>
              </a:rPr>
              <a:t>문화콘텐츠</a:t>
            </a:r>
            <a:r>
              <a:rPr lang="ko-KR" altLang="en-US" sz="1600" dirty="0">
                <a:latin typeface="+mn-ea"/>
                <a:ea typeface="+mn-ea"/>
              </a:rPr>
              <a:t> 산업</a:t>
            </a:r>
            <a:r>
              <a:rPr lang="ko-KR" altLang="en-US" sz="1600" dirty="0" smtClean="0">
                <a:latin typeface="+mn-ea"/>
                <a:ea typeface="+mn-ea"/>
              </a:rPr>
              <a:t>’의 육성</a:t>
            </a:r>
            <a:r>
              <a:rPr lang="en-US" altLang="ko-KR" sz="1600" dirty="0" smtClean="0"/>
              <a:t>·</a:t>
            </a:r>
            <a:r>
              <a:rPr lang="ko-KR" altLang="en-US" sz="1600" dirty="0" smtClean="0">
                <a:latin typeface="+mn-ea"/>
                <a:ea typeface="+mn-ea"/>
              </a:rPr>
              <a:t>지원</a:t>
            </a:r>
            <a:r>
              <a:rPr lang="en-US" altLang="ko-KR" sz="1600" dirty="0" smtClean="0">
                <a:latin typeface="+mn-ea"/>
                <a:ea typeface="+mn-ea"/>
              </a:rPr>
              <a:t>.</a:t>
            </a:r>
            <a:endParaRPr lang="en-US" altLang="ko-KR" sz="1600" dirty="0">
              <a:latin typeface="+mn-ea"/>
              <a:ea typeface="+mn-ea"/>
            </a:endParaRPr>
          </a:p>
          <a:p>
            <a:pPr marL="285750" lvl="1" indent="-285750">
              <a:buFont typeface="Wingdings" panose="05000000000000000000" pitchFamily="2" charset="2"/>
              <a:buChar char="§"/>
              <a:defRPr/>
            </a:pPr>
            <a:endParaRPr lang="en-US" altLang="ko-KR" dirty="0">
              <a:latin typeface="+mn-ea"/>
              <a:ea typeface="+mn-ea"/>
            </a:endParaRPr>
          </a:p>
          <a:p>
            <a:pPr marL="446088" lvl="1">
              <a:tabLst>
                <a:tab pos="7620000" algn="l"/>
              </a:tabLst>
              <a:defRPr/>
            </a:pPr>
            <a:r>
              <a:rPr lang="en-US" altLang="ko-KR" sz="1400" dirty="0" smtClean="0">
                <a:solidFill>
                  <a:schemeClr val="accent3">
                    <a:lumMod val="50000"/>
                  </a:schemeClr>
                </a:solidFill>
                <a:latin typeface="+mn-ea"/>
                <a:ea typeface="+mn-ea"/>
              </a:rPr>
              <a:t>“</a:t>
            </a:r>
            <a:r>
              <a:rPr lang="ko-KR" altLang="en-US" sz="1400" dirty="0">
                <a:solidFill>
                  <a:schemeClr val="accent3">
                    <a:lumMod val="50000"/>
                  </a:schemeClr>
                </a:solidFill>
                <a:latin typeface="+mn-ea"/>
                <a:ea typeface="+mn-ea"/>
              </a:rPr>
              <a:t>각 민족의 문화원형적 소재가 현대 </a:t>
            </a:r>
            <a:r>
              <a:rPr lang="ko-KR" altLang="en-US" sz="1400" dirty="0" err="1">
                <a:solidFill>
                  <a:schemeClr val="accent3">
                    <a:lumMod val="50000"/>
                  </a:schemeClr>
                </a:solidFill>
                <a:latin typeface="+mn-ea"/>
                <a:ea typeface="+mn-ea"/>
              </a:rPr>
              <a:t>문화콘텐츠</a:t>
            </a:r>
            <a:r>
              <a:rPr lang="ko-KR" altLang="en-US" sz="1400" dirty="0">
                <a:solidFill>
                  <a:schemeClr val="accent3">
                    <a:lumMod val="50000"/>
                  </a:schemeClr>
                </a:solidFill>
                <a:latin typeface="+mn-ea"/>
                <a:ea typeface="+mn-ea"/>
              </a:rPr>
              <a:t> 사업으로 다각도로 활용되는 상황에서 문화원형 </a:t>
            </a:r>
            <a:r>
              <a:rPr lang="ko-KR" altLang="en-US" sz="1400" dirty="0" err="1">
                <a:solidFill>
                  <a:schemeClr val="accent3">
                    <a:lumMod val="50000"/>
                  </a:schemeClr>
                </a:solidFill>
                <a:latin typeface="+mn-ea"/>
                <a:ea typeface="+mn-ea"/>
              </a:rPr>
              <a:t>콘텐츠</a:t>
            </a:r>
            <a:r>
              <a:rPr lang="ko-KR" altLang="en-US" sz="1400" dirty="0">
                <a:solidFill>
                  <a:schemeClr val="accent3">
                    <a:lumMod val="50000"/>
                  </a:schemeClr>
                </a:solidFill>
                <a:latin typeface="+mn-ea"/>
                <a:ea typeface="+mn-ea"/>
              </a:rPr>
              <a:t> 사업은 언젠가 우리에게 어마어마한 새로운 산업을 일으켜줄 수 있는 보물 같은 재산이 될 것이다</a:t>
            </a:r>
            <a:r>
              <a:rPr lang="en-US" altLang="ko-KR" sz="1400" dirty="0">
                <a:solidFill>
                  <a:schemeClr val="accent3">
                    <a:lumMod val="50000"/>
                  </a:schemeClr>
                </a:solidFill>
                <a:latin typeface="+mn-ea"/>
                <a:ea typeface="+mn-ea"/>
              </a:rPr>
              <a:t>.” </a:t>
            </a:r>
            <a:endParaRPr lang="en-US" altLang="ko-KR" sz="1400" dirty="0" smtClean="0">
              <a:solidFill>
                <a:schemeClr val="accent3">
                  <a:lumMod val="50000"/>
                </a:schemeClr>
              </a:solidFill>
              <a:latin typeface="+mn-ea"/>
              <a:ea typeface="+mn-ea"/>
            </a:endParaRPr>
          </a:p>
          <a:p>
            <a:pPr marL="0" lvl="1" indent="446088">
              <a:tabLst>
                <a:tab pos="7620000" algn="l"/>
              </a:tabLst>
              <a:defRPr/>
            </a:pPr>
            <a:r>
              <a:rPr lang="en-US" altLang="ko-KR" sz="1400" dirty="0" smtClean="0">
                <a:solidFill>
                  <a:schemeClr val="accent3">
                    <a:lumMod val="50000"/>
                  </a:schemeClr>
                </a:solidFill>
                <a:latin typeface="+mn-ea"/>
                <a:ea typeface="+mn-ea"/>
              </a:rPr>
              <a:t>(‘</a:t>
            </a:r>
            <a:r>
              <a:rPr lang="ko-KR" altLang="en-US" sz="1400" dirty="0" smtClean="0">
                <a:solidFill>
                  <a:schemeClr val="accent3">
                    <a:lumMod val="50000"/>
                  </a:schemeClr>
                </a:solidFill>
                <a:latin typeface="+mn-ea"/>
                <a:ea typeface="+mn-ea"/>
              </a:rPr>
              <a:t>민족문화가 </a:t>
            </a:r>
            <a:r>
              <a:rPr lang="ko-KR" altLang="en-US" sz="1400" dirty="0" err="1">
                <a:solidFill>
                  <a:schemeClr val="accent3">
                    <a:lumMod val="50000"/>
                  </a:schemeClr>
                </a:solidFill>
                <a:latin typeface="+mn-ea"/>
                <a:ea typeface="+mn-ea"/>
              </a:rPr>
              <a:t>콘텐츠</a:t>
            </a:r>
            <a:r>
              <a:rPr lang="ko-KR" altLang="en-US" sz="1400" dirty="0">
                <a:solidFill>
                  <a:schemeClr val="accent3">
                    <a:lumMod val="50000"/>
                  </a:schemeClr>
                </a:solidFill>
                <a:latin typeface="+mn-ea"/>
                <a:ea typeface="+mn-ea"/>
              </a:rPr>
              <a:t> 산업의 </a:t>
            </a:r>
            <a:r>
              <a:rPr lang="ko-KR" altLang="en-US" sz="1400" dirty="0" smtClean="0">
                <a:solidFill>
                  <a:schemeClr val="accent3">
                    <a:lumMod val="50000"/>
                  </a:schemeClr>
                </a:solidFill>
                <a:latin typeface="+mn-ea"/>
                <a:ea typeface="+mn-ea"/>
              </a:rPr>
              <a:t>샘이다</a:t>
            </a:r>
            <a:r>
              <a:rPr lang="en-US" altLang="ko-KR" sz="1400" dirty="0" smtClean="0">
                <a:solidFill>
                  <a:schemeClr val="accent3">
                    <a:lumMod val="50000"/>
                  </a:schemeClr>
                </a:solidFill>
                <a:latin typeface="+mn-ea"/>
                <a:ea typeface="+mn-ea"/>
              </a:rPr>
              <a:t>’, </a:t>
            </a:r>
            <a:r>
              <a:rPr lang="ko-KR" altLang="en-US" sz="1400" dirty="0">
                <a:solidFill>
                  <a:schemeClr val="accent3">
                    <a:lumMod val="50000"/>
                  </a:schemeClr>
                </a:solidFill>
                <a:latin typeface="+mn-ea"/>
                <a:ea typeface="+mn-ea"/>
              </a:rPr>
              <a:t>「국정 브리핑</a:t>
            </a:r>
            <a:r>
              <a:rPr lang="ko-KR" altLang="en-US" sz="1400" dirty="0" smtClean="0">
                <a:solidFill>
                  <a:schemeClr val="accent3">
                    <a:lumMod val="50000"/>
                  </a:schemeClr>
                </a:solidFill>
                <a:latin typeface="+mn-ea"/>
                <a:ea typeface="+mn-ea"/>
              </a:rPr>
              <a:t>」 </a:t>
            </a:r>
            <a:r>
              <a:rPr lang="en-US" altLang="ko-KR" sz="1400" dirty="0" smtClean="0">
                <a:solidFill>
                  <a:schemeClr val="accent3">
                    <a:lumMod val="50000"/>
                  </a:schemeClr>
                </a:solidFill>
                <a:latin typeface="+mn-ea"/>
                <a:ea typeface="+mn-ea"/>
              </a:rPr>
              <a:t>2006</a:t>
            </a:r>
            <a:r>
              <a:rPr lang="en-US" altLang="ko-KR" sz="1400" dirty="0">
                <a:solidFill>
                  <a:schemeClr val="accent3">
                    <a:lumMod val="50000"/>
                  </a:schemeClr>
                </a:solidFill>
                <a:latin typeface="+mn-ea"/>
                <a:ea typeface="+mn-ea"/>
              </a:rPr>
              <a:t>. 11. </a:t>
            </a:r>
            <a:r>
              <a:rPr lang="en-US" altLang="ko-KR" sz="1400" dirty="0" smtClean="0">
                <a:solidFill>
                  <a:schemeClr val="accent3">
                    <a:lumMod val="50000"/>
                  </a:schemeClr>
                </a:solidFill>
                <a:latin typeface="+mn-ea"/>
                <a:ea typeface="+mn-ea"/>
              </a:rPr>
              <a:t>22. </a:t>
            </a:r>
            <a:r>
              <a:rPr lang="ko-KR" altLang="en-US" sz="1400" dirty="0" err="1">
                <a:solidFill>
                  <a:schemeClr val="accent3">
                    <a:lumMod val="50000"/>
                  </a:schemeClr>
                </a:solidFill>
                <a:latin typeface="+mn-ea"/>
                <a:ea typeface="+mn-ea"/>
              </a:rPr>
              <a:t>국정홍보처</a:t>
            </a:r>
            <a:r>
              <a:rPr lang="en-US" altLang="ko-KR" sz="1400" dirty="0">
                <a:solidFill>
                  <a:schemeClr val="accent3">
                    <a:lumMod val="50000"/>
                  </a:schemeClr>
                </a:solidFill>
                <a:latin typeface="+mn-ea"/>
                <a:ea typeface="+mn-ea"/>
              </a:rPr>
              <a:t>)</a:t>
            </a:r>
          </a:p>
          <a:p>
            <a:pPr marL="174625" indent="-174625">
              <a:buFont typeface="Wingdings" pitchFamily="2" charset="2"/>
              <a:buChar char="v"/>
              <a:defRPr/>
            </a:pPr>
            <a:endParaRPr lang="en-US" altLang="ko-KR" sz="1600" b="1" dirty="0">
              <a:solidFill>
                <a:schemeClr val="tx2">
                  <a:lumMod val="75000"/>
                </a:schemeClr>
              </a:solidFill>
              <a:latin typeface="+mn-ea"/>
              <a:ea typeface="+mn-ea"/>
            </a:endParaRPr>
          </a:p>
        </p:txBody>
      </p:sp>
      <p:sp>
        <p:nvSpPr>
          <p:cNvPr id="10"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Text Box 56"/>
          <p:cNvSpPr txBox="1">
            <a:spLocks noChangeArrowheads="1"/>
          </p:cNvSpPr>
          <p:nvPr/>
        </p:nvSpPr>
        <p:spPr bwMode="auto">
          <a:xfrm>
            <a:off x="1587501" y="285750"/>
            <a:ext cx="341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한류</a:t>
            </a:r>
            <a:endParaRPr lang="en-US" altLang="ko-KR" sz="1400" dirty="0">
              <a:latin typeface="+mn-ea"/>
            </a:endParaRPr>
          </a:p>
          <a:p>
            <a:pPr eaLnBrk="1" hangingPunct="1">
              <a:spcBef>
                <a:spcPct val="0"/>
              </a:spcBef>
              <a:buNone/>
            </a:pP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3"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3. </a:t>
            </a:r>
            <a:r>
              <a:rPr lang="ko-KR" altLang="en-US" sz="1400" b="1" dirty="0" err="1" smtClean="0">
                <a:solidFill>
                  <a:schemeClr val="bg1"/>
                </a:solidFill>
                <a:latin typeface="+mn-ea"/>
                <a:ea typeface="+mn-ea"/>
              </a:rPr>
              <a:t>문화콘텐츠학</a:t>
            </a:r>
            <a:r>
              <a:rPr lang="ko-KR" altLang="en-US" sz="1400" b="1" dirty="0" smtClean="0">
                <a:solidFill>
                  <a:schemeClr val="bg1"/>
                </a:solidFill>
                <a:latin typeface="+mn-ea"/>
                <a:ea typeface="+mn-ea"/>
              </a:rPr>
              <a:t> </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모태</a:t>
            </a:r>
          </a:p>
        </p:txBody>
      </p:sp>
      <p:sp>
        <p:nvSpPr>
          <p:cNvPr id="14"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160159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682455" y="980728"/>
            <a:ext cx="7991475" cy="4770537"/>
          </a:xfrm>
          <a:prstGeom prst="rect">
            <a:avLst/>
          </a:prstGeom>
        </p:spPr>
        <p:txBody>
          <a:bodyPr>
            <a:spAutoFit/>
          </a:bodyPr>
          <a:lstStyle/>
          <a:p>
            <a:pPr marL="174625" lvl="1" indent="-174625">
              <a:buFont typeface="Wingdings" pitchFamily="2" charset="2"/>
              <a:buChar char="v"/>
              <a:defRPr/>
            </a:pPr>
            <a:r>
              <a:rPr lang="en-US" altLang="ko-KR" sz="2000" b="1" dirty="0">
                <a:latin typeface="+mn-ea"/>
                <a:ea typeface="+mn-ea"/>
              </a:rPr>
              <a:t> </a:t>
            </a:r>
            <a:r>
              <a:rPr lang="ko-KR" altLang="en-US" sz="2000" b="1" dirty="0" err="1" smtClean="0">
                <a:latin typeface="+mn-ea"/>
                <a:ea typeface="+mn-ea"/>
              </a:rPr>
              <a:t>문화콘텐츠와</a:t>
            </a:r>
            <a:r>
              <a:rPr lang="ko-KR" altLang="en-US" sz="2000" b="1" dirty="0" smtClean="0">
                <a:latin typeface="+mn-ea"/>
                <a:ea typeface="+mn-ea"/>
              </a:rPr>
              <a:t> 인문학</a:t>
            </a:r>
            <a:endParaRPr lang="ko-KR" altLang="en-US" sz="2000" b="1" dirty="0">
              <a:latin typeface="+mn-ea"/>
              <a:ea typeface="+mn-ea"/>
            </a:endParaRPr>
          </a:p>
          <a:p>
            <a:pPr marL="174625" lvl="1" indent="-174625">
              <a:buFont typeface="Wingdings" pitchFamily="2" charset="2"/>
              <a:buChar char="v"/>
              <a:defRPr/>
            </a:pPr>
            <a:endParaRPr lang="ko-KR" altLang="en-US" sz="2000" b="1" dirty="0">
              <a:latin typeface="+mn-ea"/>
              <a:ea typeface="+mn-ea"/>
            </a:endParaRPr>
          </a:p>
          <a:p>
            <a:pPr marL="285750" lvl="1" indent="-285750">
              <a:lnSpc>
                <a:spcPct val="150000"/>
              </a:lnSpc>
              <a:buFont typeface="Wingdings" panose="05000000000000000000" pitchFamily="2" charset="2"/>
              <a:buChar char="§"/>
              <a:defRPr/>
            </a:pPr>
            <a:r>
              <a:rPr lang="ko-KR" altLang="en-US" sz="1600" dirty="0" smtClean="0">
                <a:latin typeface="+mn-ea"/>
                <a:ea typeface="+mn-ea"/>
              </a:rPr>
              <a:t>‘</a:t>
            </a:r>
            <a:r>
              <a:rPr lang="ko-KR" altLang="en-US" sz="1600" dirty="0" err="1">
                <a:latin typeface="+mn-ea"/>
                <a:ea typeface="+mn-ea"/>
              </a:rPr>
              <a:t>문화콘텐츠</a:t>
            </a:r>
            <a:r>
              <a:rPr lang="ko-KR" altLang="en-US" sz="1600" dirty="0">
                <a:latin typeface="+mn-ea"/>
                <a:ea typeface="+mn-ea"/>
              </a:rPr>
              <a:t>’</a:t>
            </a:r>
            <a:r>
              <a:rPr lang="en-US" altLang="ko-KR" sz="1600" dirty="0">
                <a:latin typeface="+mn-ea"/>
                <a:ea typeface="+mn-ea"/>
              </a:rPr>
              <a:t>(Culture Content)</a:t>
            </a:r>
            <a:r>
              <a:rPr lang="ko-KR" altLang="en-US" sz="1600" dirty="0">
                <a:latin typeface="+mn-ea"/>
                <a:ea typeface="+mn-ea"/>
              </a:rPr>
              <a:t>란 시스템 또는 미디어에 문화적 내용물을 담음으로써 만들어진 문화 상품을 </a:t>
            </a:r>
            <a:r>
              <a:rPr lang="ko-KR" altLang="en-US" sz="1600" dirty="0" smtClean="0">
                <a:latin typeface="+mn-ea"/>
                <a:ea typeface="+mn-ea"/>
              </a:rPr>
              <a:t>의미</a:t>
            </a:r>
            <a:endParaRPr lang="en-US" altLang="ko-KR" sz="1600" dirty="0">
              <a:latin typeface="+mn-ea"/>
              <a:ea typeface="+mn-ea"/>
            </a:endParaRPr>
          </a:p>
          <a:p>
            <a:pPr marL="285750" lvl="1" indent="-285750">
              <a:lnSpc>
                <a:spcPct val="150000"/>
              </a:lnSpc>
              <a:buFont typeface="Wingdings" panose="05000000000000000000" pitchFamily="2" charset="2"/>
              <a:buChar char="§"/>
              <a:defRPr/>
            </a:pPr>
            <a:r>
              <a:rPr lang="ko-KR" altLang="en-US" sz="1600" dirty="0" err="1" smtClean="0">
                <a:latin typeface="+mn-ea"/>
                <a:ea typeface="+mn-ea"/>
              </a:rPr>
              <a:t>문화콘텐츠에</a:t>
            </a:r>
            <a:r>
              <a:rPr lang="ko-KR" altLang="en-US" sz="1600" dirty="0" smtClean="0">
                <a:latin typeface="+mn-ea"/>
                <a:ea typeface="+mn-ea"/>
              </a:rPr>
              <a:t> </a:t>
            </a:r>
            <a:r>
              <a:rPr lang="ko-KR" altLang="en-US" sz="1600" dirty="0">
                <a:latin typeface="+mn-ea"/>
                <a:ea typeface="+mn-ea"/>
              </a:rPr>
              <a:t>대한 사회적 관심이 고조되고 정부 주도의 </a:t>
            </a:r>
            <a:r>
              <a:rPr lang="ko-KR" altLang="en-US" sz="1600" dirty="0" err="1">
                <a:latin typeface="+mn-ea"/>
                <a:ea typeface="+mn-ea"/>
              </a:rPr>
              <a:t>문화콘텐츠</a:t>
            </a:r>
            <a:r>
              <a:rPr lang="ko-KR" altLang="en-US" sz="1600" dirty="0">
                <a:latin typeface="+mn-ea"/>
                <a:ea typeface="+mn-ea"/>
              </a:rPr>
              <a:t> 육성</a:t>
            </a:r>
            <a:r>
              <a:rPr lang="en-US" altLang="ko-KR" sz="1600" dirty="0">
                <a:latin typeface="+mn-ea"/>
                <a:ea typeface="+mn-ea"/>
              </a:rPr>
              <a:t>․</a:t>
            </a:r>
            <a:r>
              <a:rPr lang="ko-KR" altLang="en-US" sz="1600" dirty="0">
                <a:latin typeface="+mn-ea"/>
                <a:ea typeface="+mn-ea"/>
              </a:rPr>
              <a:t>지원  사업이 점차 확대되어 가자</a:t>
            </a:r>
            <a:r>
              <a:rPr lang="en-US" altLang="ko-KR" sz="1600" dirty="0">
                <a:latin typeface="+mn-ea"/>
                <a:ea typeface="+mn-ea"/>
              </a:rPr>
              <a:t>, </a:t>
            </a:r>
            <a:r>
              <a:rPr lang="ko-KR" altLang="en-US" sz="1600" dirty="0">
                <a:latin typeface="+mn-ea"/>
                <a:ea typeface="+mn-ea"/>
              </a:rPr>
              <a:t>주변적 위치에 머물러 있던 한국의 인문학 연구자들도  </a:t>
            </a:r>
            <a:r>
              <a:rPr lang="ko-KR" altLang="en-US" sz="1600" dirty="0" err="1">
                <a:latin typeface="+mn-ea"/>
                <a:ea typeface="+mn-ea"/>
              </a:rPr>
              <a:t>문화콘텐츠</a:t>
            </a:r>
            <a:r>
              <a:rPr lang="ko-KR" altLang="en-US" sz="1600" dirty="0">
                <a:latin typeface="+mn-ea"/>
                <a:ea typeface="+mn-ea"/>
              </a:rPr>
              <a:t> 생산에 관심을 갖기 </a:t>
            </a:r>
            <a:r>
              <a:rPr lang="ko-KR" altLang="en-US" sz="1600" dirty="0" smtClean="0">
                <a:latin typeface="+mn-ea"/>
                <a:ea typeface="+mn-ea"/>
              </a:rPr>
              <a:t>시작</a:t>
            </a:r>
            <a:endParaRPr lang="en-US" altLang="ko-KR" sz="1600" dirty="0" smtClean="0">
              <a:latin typeface="+mn-ea"/>
              <a:ea typeface="+mn-ea"/>
            </a:endParaRPr>
          </a:p>
          <a:p>
            <a:pPr marL="285750" lvl="1" indent="-285750">
              <a:lnSpc>
                <a:spcPct val="150000"/>
              </a:lnSpc>
              <a:buFont typeface="Wingdings" panose="05000000000000000000" pitchFamily="2" charset="2"/>
              <a:buChar char="§"/>
              <a:defRPr/>
            </a:pPr>
            <a:r>
              <a:rPr lang="ko-KR" altLang="en-US" sz="1600" dirty="0" smtClean="0">
                <a:latin typeface="+mn-ea"/>
                <a:ea typeface="+mn-ea"/>
              </a:rPr>
              <a:t>인문학연구자들이 </a:t>
            </a:r>
            <a:r>
              <a:rPr lang="ko-KR" altLang="en-US" sz="1600" dirty="0" err="1">
                <a:latin typeface="+mn-ea"/>
                <a:ea typeface="+mn-ea"/>
              </a:rPr>
              <a:t>문화콘텐츠</a:t>
            </a:r>
            <a:r>
              <a:rPr lang="ko-KR" altLang="en-US" sz="1600" dirty="0">
                <a:latin typeface="+mn-ea"/>
                <a:ea typeface="+mn-ea"/>
              </a:rPr>
              <a:t> 산업에 관심을 갖게 된 또 하나의 이유는  </a:t>
            </a:r>
            <a:r>
              <a:rPr lang="en-US" altLang="ko-KR" sz="1600" dirty="0" smtClean="0">
                <a:latin typeface="+mn-ea"/>
                <a:ea typeface="+mn-ea"/>
              </a:rPr>
              <a:t>1997</a:t>
            </a:r>
            <a:r>
              <a:rPr lang="ko-KR" altLang="en-US" sz="1600" dirty="0" smtClean="0">
                <a:latin typeface="+mn-ea"/>
                <a:ea typeface="+mn-ea"/>
              </a:rPr>
              <a:t>년 경제 위기 </a:t>
            </a:r>
            <a:r>
              <a:rPr lang="ko-KR" altLang="en-US" sz="1600" dirty="0">
                <a:latin typeface="+mn-ea"/>
                <a:ea typeface="+mn-ea"/>
              </a:rPr>
              <a:t>이후 대학의 인문계 학과 학생들이 급속히 줄어들게 된 </a:t>
            </a:r>
            <a:r>
              <a:rPr lang="ko-KR" altLang="en-US" sz="1600" dirty="0" smtClean="0">
                <a:latin typeface="+mn-ea"/>
                <a:ea typeface="+mn-ea"/>
              </a:rPr>
              <a:t>상황</a:t>
            </a:r>
            <a:r>
              <a:rPr lang="en-US" altLang="ko-KR" sz="1600" dirty="0" smtClean="0">
                <a:latin typeface="+mn-ea"/>
                <a:ea typeface="+mn-ea"/>
              </a:rPr>
              <a:t>.</a:t>
            </a:r>
          </a:p>
          <a:p>
            <a:pPr marL="285750" lvl="1" indent="-285750">
              <a:lnSpc>
                <a:spcPct val="150000"/>
              </a:lnSpc>
              <a:buFont typeface="Wingdings" panose="05000000000000000000" pitchFamily="2" charset="2"/>
              <a:buChar char="§"/>
              <a:defRPr/>
            </a:pPr>
            <a:r>
              <a:rPr lang="ko-KR" altLang="en-US" sz="1600" dirty="0" smtClean="0">
                <a:latin typeface="+mn-ea"/>
                <a:ea typeface="+mn-ea"/>
              </a:rPr>
              <a:t>인문학자들은  </a:t>
            </a:r>
            <a:r>
              <a:rPr lang="ko-KR" altLang="en-US" sz="1600" dirty="0">
                <a:latin typeface="+mn-ea"/>
                <a:ea typeface="+mn-ea"/>
              </a:rPr>
              <a:t>‘인문학의 위기</a:t>
            </a:r>
            <a:r>
              <a:rPr lang="ko-KR" altLang="en-US" sz="1600" dirty="0" smtClean="0">
                <a:latin typeface="+mn-ea"/>
                <a:ea typeface="+mn-ea"/>
              </a:rPr>
              <a:t>’</a:t>
            </a:r>
            <a:r>
              <a:rPr lang="ko-KR" altLang="en-US" sz="1600" dirty="0" err="1" smtClean="0">
                <a:latin typeface="+mn-ea"/>
                <a:ea typeface="+mn-ea"/>
              </a:rPr>
              <a:t>를</a:t>
            </a:r>
            <a:r>
              <a:rPr lang="ko-KR" altLang="en-US" sz="1600" dirty="0" smtClean="0">
                <a:latin typeface="+mn-ea"/>
                <a:ea typeface="+mn-ea"/>
              </a:rPr>
              <a:t> </a:t>
            </a:r>
            <a:r>
              <a:rPr lang="ko-KR" altLang="en-US" sz="1600" dirty="0">
                <a:latin typeface="+mn-ea"/>
                <a:ea typeface="+mn-ea"/>
              </a:rPr>
              <a:t>타개하는 방법의 하나로 </a:t>
            </a:r>
            <a:r>
              <a:rPr lang="ko-KR" altLang="en-US" sz="1600" dirty="0" err="1">
                <a:latin typeface="+mn-ea"/>
                <a:ea typeface="+mn-ea"/>
              </a:rPr>
              <a:t>문화콘텐츠를</a:t>
            </a:r>
            <a:r>
              <a:rPr lang="ko-KR" altLang="en-US" sz="1600" dirty="0">
                <a:latin typeface="+mn-ea"/>
                <a:ea typeface="+mn-ea"/>
              </a:rPr>
              <a:t> 위한 인문학의 응용 방법을 모색하기 </a:t>
            </a:r>
            <a:r>
              <a:rPr lang="ko-KR" altLang="en-US" sz="1600" dirty="0" smtClean="0">
                <a:latin typeface="+mn-ea"/>
                <a:ea typeface="+mn-ea"/>
              </a:rPr>
              <a:t>시작</a:t>
            </a:r>
            <a:r>
              <a:rPr lang="en-US" altLang="ko-KR" sz="1600" dirty="0" smtClean="0">
                <a:latin typeface="+mn-ea"/>
                <a:ea typeface="+mn-ea"/>
              </a:rPr>
              <a:t>.</a:t>
            </a:r>
            <a:endParaRPr lang="en-US" altLang="ko-KR" sz="1600" dirty="0">
              <a:latin typeface="+mn-ea"/>
              <a:ea typeface="+mn-ea"/>
            </a:endParaRPr>
          </a:p>
          <a:p>
            <a:pPr marL="285750" lvl="1" indent="-285750">
              <a:lnSpc>
                <a:spcPct val="150000"/>
              </a:lnSpc>
              <a:buFont typeface="Wingdings" panose="05000000000000000000" pitchFamily="2" charset="2"/>
              <a:buChar char="§"/>
              <a:defRPr/>
            </a:pPr>
            <a:r>
              <a:rPr lang="ko-KR" altLang="en-US" sz="1600" dirty="0" smtClean="0">
                <a:latin typeface="+mn-ea"/>
                <a:ea typeface="+mn-ea"/>
              </a:rPr>
              <a:t>여러 대학에서 </a:t>
            </a:r>
            <a:r>
              <a:rPr lang="ko-KR" altLang="en-US" sz="1600" dirty="0">
                <a:latin typeface="+mn-ea"/>
                <a:ea typeface="+mn-ea"/>
              </a:rPr>
              <a:t>인문학과 </a:t>
            </a:r>
            <a:r>
              <a:rPr lang="ko-KR" altLang="en-US" sz="1600" dirty="0" err="1">
                <a:latin typeface="+mn-ea"/>
                <a:ea typeface="+mn-ea"/>
              </a:rPr>
              <a:t>문화콘텐츠를</a:t>
            </a:r>
            <a:r>
              <a:rPr lang="ko-KR" altLang="en-US" sz="1600" dirty="0">
                <a:latin typeface="+mn-ea"/>
                <a:ea typeface="+mn-ea"/>
              </a:rPr>
              <a:t> 연결하는 전공 </a:t>
            </a:r>
            <a:r>
              <a:rPr lang="ko-KR" altLang="en-US" sz="1600" dirty="0" smtClean="0">
                <a:latin typeface="+mn-ea"/>
                <a:ea typeface="+mn-ea"/>
              </a:rPr>
              <a:t>과정 </a:t>
            </a:r>
            <a:r>
              <a:rPr lang="ko-KR" altLang="en-US" sz="1400" dirty="0" smtClean="0">
                <a:solidFill>
                  <a:schemeClr val="accent3">
                    <a:lumMod val="50000"/>
                  </a:schemeClr>
                </a:solidFill>
                <a:latin typeface="+mn-ea"/>
                <a:ea typeface="+mn-ea"/>
              </a:rPr>
              <a:t>개설 </a:t>
            </a:r>
            <a:r>
              <a:rPr lang="en-US" altLang="ko-KR" sz="1400" dirty="0" smtClean="0">
                <a:solidFill>
                  <a:schemeClr val="accent3">
                    <a:lumMod val="50000"/>
                  </a:schemeClr>
                </a:solidFill>
                <a:latin typeface="+mn-ea"/>
                <a:ea typeface="+mn-ea"/>
              </a:rPr>
              <a:t>(</a:t>
            </a:r>
            <a:r>
              <a:rPr lang="ko-KR" altLang="en-US" sz="1400" dirty="0" err="1" smtClean="0">
                <a:solidFill>
                  <a:schemeClr val="accent3">
                    <a:lumMod val="50000"/>
                  </a:schemeClr>
                </a:solidFill>
                <a:latin typeface="+mn-ea"/>
                <a:ea typeface="+mn-ea"/>
              </a:rPr>
              <a:t>문화콘텐츠학과</a:t>
            </a:r>
            <a:r>
              <a:rPr lang="en-US" altLang="ko-KR" sz="1400" dirty="0" smtClean="0">
                <a:solidFill>
                  <a:schemeClr val="accent3">
                    <a:lumMod val="50000"/>
                  </a:schemeClr>
                </a:solidFill>
                <a:latin typeface="+mn-ea"/>
                <a:ea typeface="+mn-ea"/>
              </a:rPr>
              <a:t>, </a:t>
            </a:r>
            <a:r>
              <a:rPr lang="ko-KR" altLang="en-US" sz="1400" dirty="0" err="1" smtClean="0">
                <a:solidFill>
                  <a:schemeClr val="accent3">
                    <a:lumMod val="50000"/>
                  </a:schemeClr>
                </a:solidFill>
                <a:latin typeface="+mn-ea"/>
                <a:ea typeface="+mn-ea"/>
              </a:rPr>
              <a:t>역사콘텐츠학과</a:t>
            </a:r>
            <a:r>
              <a:rPr lang="en-US" altLang="ko-KR" sz="1400" dirty="0" smtClean="0">
                <a:solidFill>
                  <a:schemeClr val="accent3">
                    <a:lumMod val="50000"/>
                  </a:schemeClr>
                </a:solidFill>
                <a:latin typeface="+mn-ea"/>
                <a:ea typeface="+mn-ea"/>
              </a:rPr>
              <a:t>, </a:t>
            </a:r>
            <a:r>
              <a:rPr lang="ko-KR" altLang="en-US" sz="1400" dirty="0" smtClean="0">
                <a:solidFill>
                  <a:schemeClr val="accent3">
                    <a:lumMod val="50000"/>
                  </a:schemeClr>
                </a:solidFill>
                <a:latin typeface="+mn-ea"/>
                <a:ea typeface="+mn-ea"/>
              </a:rPr>
              <a:t>문화기획학과</a:t>
            </a:r>
            <a:r>
              <a:rPr lang="en-US" altLang="ko-KR" sz="1400" dirty="0" smtClean="0">
                <a:solidFill>
                  <a:schemeClr val="accent3">
                    <a:lumMod val="50000"/>
                  </a:schemeClr>
                </a:solidFill>
                <a:latin typeface="+mn-ea"/>
                <a:ea typeface="+mn-ea"/>
              </a:rPr>
              <a:t>, </a:t>
            </a:r>
            <a:r>
              <a:rPr lang="ko-KR" altLang="en-US" sz="1400" dirty="0" smtClean="0">
                <a:solidFill>
                  <a:schemeClr val="accent3">
                    <a:lumMod val="50000"/>
                  </a:schemeClr>
                </a:solidFill>
                <a:latin typeface="+mn-ea"/>
                <a:ea typeface="+mn-ea"/>
              </a:rPr>
              <a:t>한국문화학과 </a:t>
            </a:r>
            <a:r>
              <a:rPr lang="en-US" altLang="ko-KR" sz="1400" dirty="0" smtClean="0">
                <a:solidFill>
                  <a:schemeClr val="accent3">
                    <a:lumMod val="50000"/>
                  </a:schemeClr>
                </a:solidFill>
                <a:latin typeface="+mn-ea"/>
                <a:ea typeface="+mn-ea"/>
              </a:rPr>
              <a:t>….. )</a:t>
            </a:r>
            <a:endParaRPr lang="en-US" altLang="ko-KR" sz="1400" dirty="0">
              <a:solidFill>
                <a:schemeClr val="accent3">
                  <a:lumMod val="50000"/>
                </a:schemeClr>
              </a:solidFill>
              <a:latin typeface="+mn-ea"/>
              <a:ea typeface="+mn-ea"/>
            </a:endParaRPr>
          </a:p>
        </p:txBody>
      </p:sp>
      <p:sp>
        <p:nvSpPr>
          <p:cNvPr id="10"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Text Box 56"/>
          <p:cNvSpPr txBox="1">
            <a:spLocks noChangeArrowheads="1"/>
          </p:cNvSpPr>
          <p:nvPr/>
        </p:nvSpPr>
        <p:spPr bwMode="auto">
          <a:xfrm>
            <a:off x="1587501" y="285750"/>
            <a:ext cx="3416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err="1" smtClean="0">
                <a:latin typeface="+mn-ea"/>
              </a:rPr>
              <a:t>문화콘텐츠와</a:t>
            </a:r>
            <a:r>
              <a:rPr lang="ko-KR" altLang="en-US" sz="1400" dirty="0" smtClean="0">
                <a:latin typeface="+mn-ea"/>
              </a:rPr>
              <a:t> 인문학</a:t>
            </a:r>
            <a:endParaRPr lang="en-US" altLang="ko-KR" sz="1400" dirty="0">
              <a:latin typeface="+mn-ea"/>
            </a:endParaRPr>
          </a:p>
          <a:p>
            <a:pPr eaLnBrk="1" hangingPunct="1">
              <a:spcBef>
                <a:spcPct val="0"/>
              </a:spcBef>
              <a:buNone/>
            </a:pP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3"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3. </a:t>
            </a:r>
            <a:r>
              <a:rPr lang="ko-KR" altLang="en-US" sz="1400" b="1" dirty="0" err="1" smtClean="0">
                <a:solidFill>
                  <a:schemeClr val="bg1"/>
                </a:solidFill>
                <a:latin typeface="+mn-ea"/>
                <a:ea typeface="+mn-ea"/>
              </a:rPr>
              <a:t>문화콘텐츠학</a:t>
            </a:r>
            <a:r>
              <a:rPr lang="ko-KR" altLang="en-US" sz="1400" b="1" dirty="0" smtClean="0">
                <a:solidFill>
                  <a:schemeClr val="bg1"/>
                </a:solidFill>
                <a:latin typeface="+mn-ea"/>
                <a:ea typeface="+mn-ea"/>
              </a:rPr>
              <a:t> </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모태</a:t>
            </a:r>
          </a:p>
        </p:txBody>
      </p:sp>
      <p:sp>
        <p:nvSpPr>
          <p:cNvPr id="14"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178979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1043608" y="3717032"/>
            <a:ext cx="7560840" cy="27219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682455" y="980728"/>
            <a:ext cx="7991475" cy="5709255"/>
          </a:xfrm>
          <a:prstGeom prst="rect">
            <a:avLst/>
          </a:prstGeom>
        </p:spPr>
        <p:txBody>
          <a:bodyPr>
            <a:spAutoFit/>
          </a:bodyPr>
          <a:lstStyle/>
          <a:p>
            <a:pPr marL="446088" lvl="1" indent="-273050">
              <a:buFont typeface="Wingdings" pitchFamily="2" charset="2"/>
              <a:buChar char="v"/>
              <a:defRPr/>
            </a:pPr>
            <a:r>
              <a:rPr lang="en-US" altLang="ko-KR" b="1" dirty="0">
                <a:solidFill>
                  <a:schemeClr val="tx2">
                    <a:lumMod val="75000"/>
                  </a:schemeClr>
                </a:solidFill>
                <a:latin typeface="+mn-ea"/>
                <a:ea typeface="+mn-ea"/>
              </a:rPr>
              <a:t> </a:t>
            </a:r>
            <a:r>
              <a:rPr lang="ko-KR" altLang="en-US" b="1" dirty="0" err="1" smtClean="0">
                <a:solidFill>
                  <a:schemeClr val="tx2">
                    <a:lumMod val="75000"/>
                  </a:schemeClr>
                </a:solidFill>
                <a:latin typeface="+mn-ea"/>
                <a:ea typeface="+mn-ea"/>
              </a:rPr>
              <a:t>인문콘텐츠학회</a:t>
            </a:r>
            <a:r>
              <a:rPr lang="ko-KR" altLang="en-US" b="1" dirty="0" smtClean="0">
                <a:solidFill>
                  <a:schemeClr val="tx2">
                    <a:lumMod val="75000"/>
                  </a:schemeClr>
                </a:solidFill>
                <a:latin typeface="+mn-ea"/>
                <a:ea typeface="+mn-ea"/>
              </a:rPr>
              <a:t> 창립</a:t>
            </a:r>
            <a:r>
              <a:rPr lang="en-US" altLang="ko-KR" b="1" dirty="0" smtClean="0">
                <a:solidFill>
                  <a:schemeClr val="tx2">
                    <a:lumMod val="75000"/>
                  </a:schemeClr>
                </a:solidFill>
                <a:latin typeface="+mn-ea"/>
                <a:ea typeface="+mn-ea"/>
              </a:rPr>
              <a:t>(2002. 10. 25.)</a:t>
            </a:r>
          </a:p>
          <a:p>
            <a:pPr marL="446088" lvl="1" indent="-273050">
              <a:buFont typeface="Wingdings" pitchFamily="2" charset="2"/>
              <a:buChar char="v"/>
              <a:defRPr/>
            </a:pPr>
            <a:endParaRPr lang="en-US" altLang="ko-KR" sz="1600" dirty="0">
              <a:solidFill>
                <a:schemeClr val="tx2">
                  <a:lumMod val="75000"/>
                </a:schemeClr>
              </a:solidFill>
              <a:latin typeface="+mn-ea"/>
              <a:ea typeface="+mn-ea"/>
            </a:endParaRPr>
          </a:p>
          <a:p>
            <a:pPr marL="446088" lvl="1" indent="-273050">
              <a:lnSpc>
                <a:spcPct val="150000"/>
              </a:lnSpc>
              <a:buFont typeface="Wingdings" panose="05000000000000000000" pitchFamily="2" charset="2"/>
              <a:buChar char="§"/>
              <a:defRPr/>
            </a:pPr>
            <a:r>
              <a:rPr lang="ko-KR" altLang="en-US" sz="1600" dirty="0" err="1">
                <a:solidFill>
                  <a:schemeClr val="tx2">
                    <a:lumMod val="75000"/>
                  </a:schemeClr>
                </a:solidFill>
                <a:latin typeface="+mn-ea"/>
                <a:ea typeface="+mn-ea"/>
              </a:rPr>
              <a:t>문화콘텐츠의</a:t>
            </a:r>
            <a:r>
              <a:rPr lang="ko-KR" altLang="en-US" sz="1600" dirty="0">
                <a:solidFill>
                  <a:schemeClr val="tx2">
                    <a:lumMod val="75000"/>
                  </a:schemeClr>
                </a:solidFill>
                <a:latin typeface="+mn-ea"/>
                <a:ea typeface="+mn-ea"/>
              </a:rPr>
              <a:t> 소재 개발을 위해서 </a:t>
            </a:r>
            <a:r>
              <a:rPr lang="en-US" altLang="ko-KR" sz="1600" dirty="0">
                <a:solidFill>
                  <a:schemeClr val="tx2">
                    <a:lumMod val="75000"/>
                  </a:schemeClr>
                </a:solidFill>
                <a:latin typeface="+mn-ea"/>
                <a:ea typeface="+mn-ea"/>
              </a:rPr>
              <a:t>'</a:t>
            </a:r>
            <a:r>
              <a:rPr lang="ko-KR" altLang="en-US" sz="1600" dirty="0">
                <a:solidFill>
                  <a:schemeClr val="tx2">
                    <a:lumMod val="75000"/>
                  </a:schemeClr>
                </a:solidFill>
                <a:latin typeface="+mn-ea"/>
                <a:ea typeface="+mn-ea"/>
              </a:rPr>
              <a:t>인간과 문화</a:t>
            </a:r>
            <a:r>
              <a:rPr lang="en-US" altLang="ko-KR" sz="1600" dirty="0">
                <a:solidFill>
                  <a:schemeClr val="tx2">
                    <a:lumMod val="75000"/>
                  </a:schemeClr>
                </a:solidFill>
                <a:latin typeface="+mn-ea"/>
                <a:ea typeface="+mn-ea"/>
              </a:rPr>
              <a:t>'</a:t>
            </a:r>
            <a:r>
              <a:rPr lang="ko-KR" altLang="en-US" sz="1600" dirty="0">
                <a:solidFill>
                  <a:schemeClr val="tx2">
                    <a:lumMod val="75000"/>
                  </a:schemeClr>
                </a:solidFill>
                <a:latin typeface="+mn-ea"/>
                <a:ea typeface="+mn-ea"/>
              </a:rPr>
              <a:t>를 탐구하는 인문학적 연구가 활용되어야 한다는 생각이 인문학자들 사이에서 일어났고</a:t>
            </a:r>
            <a:r>
              <a:rPr lang="en-US" altLang="ko-KR" sz="1600" dirty="0">
                <a:solidFill>
                  <a:schemeClr val="tx2">
                    <a:lumMod val="75000"/>
                  </a:schemeClr>
                </a:solidFill>
                <a:latin typeface="+mn-ea"/>
                <a:ea typeface="+mn-ea"/>
              </a:rPr>
              <a:t>,  </a:t>
            </a:r>
            <a:r>
              <a:rPr lang="ko-KR" altLang="en-US" sz="1600" dirty="0">
                <a:solidFill>
                  <a:schemeClr val="tx2">
                    <a:lumMod val="75000"/>
                  </a:schemeClr>
                </a:solidFill>
                <a:latin typeface="+mn-ea"/>
                <a:ea typeface="+mn-ea"/>
              </a:rPr>
              <a:t>그러한 사고에 동조하는 대학 교수</a:t>
            </a:r>
            <a:r>
              <a:rPr lang="en-US" altLang="ko-KR" sz="1600" dirty="0">
                <a:solidFill>
                  <a:schemeClr val="tx2">
                    <a:lumMod val="75000"/>
                  </a:schemeClr>
                </a:solidFill>
                <a:latin typeface="+mn-ea"/>
                <a:ea typeface="+mn-ea"/>
              </a:rPr>
              <a:t>, </a:t>
            </a:r>
            <a:r>
              <a:rPr lang="ko-KR" altLang="en-US" sz="1600" dirty="0">
                <a:solidFill>
                  <a:schemeClr val="tx2">
                    <a:lumMod val="75000"/>
                  </a:schemeClr>
                </a:solidFill>
                <a:latin typeface="+mn-ea"/>
                <a:ea typeface="+mn-ea"/>
              </a:rPr>
              <a:t>연구자들이 ‘인문학과 디지털 </a:t>
            </a:r>
            <a:r>
              <a:rPr lang="ko-KR" altLang="en-US" sz="1600" dirty="0" err="1">
                <a:solidFill>
                  <a:schemeClr val="tx2">
                    <a:lumMod val="75000"/>
                  </a:schemeClr>
                </a:solidFill>
                <a:latin typeface="+mn-ea"/>
                <a:ea typeface="+mn-ea"/>
              </a:rPr>
              <a:t>콘텐츠의</a:t>
            </a:r>
            <a:r>
              <a:rPr lang="ko-KR" altLang="en-US" sz="1600" dirty="0">
                <a:solidFill>
                  <a:schemeClr val="tx2">
                    <a:lumMod val="75000"/>
                  </a:schemeClr>
                </a:solidFill>
                <a:latin typeface="+mn-ea"/>
                <a:ea typeface="+mn-ea"/>
              </a:rPr>
              <a:t> 협력 공간 구성’을 목적으로 하는 학회를 설립</a:t>
            </a:r>
            <a:r>
              <a:rPr lang="en-US" altLang="ko-KR" sz="1600" dirty="0">
                <a:solidFill>
                  <a:schemeClr val="tx2">
                    <a:lumMod val="75000"/>
                  </a:schemeClr>
                </a:solidFill>
                <a:latin typeface="+mn-ea"/>
                <a:ea typeface="+mn-ea"/>
              </a:rPr>
              <a:t>. </a:t>
            </a:r>
            <a:endParaRPr lang="ko-KR" altLang="en-US" sz="1600" dirty="0">
              <a:solidFill>
                <a:schemeClr val="tx2">
                  <a:lumMod val="75000"/>
                </a:schemeClr>
              </a:solidFill>
              <a:latin typeface="+mn-ea"/>
              <a:ea typeface="+mn-ea"/>
            </a:endParaRPr>
          </a:p>
          <a:p>
            <a:pPr marL="446088" lvl="1" indent="-273050">
              <a:buFont typeface="Wingdings" pitchFamily="2" charset="2"/>
              <a:buChar char="v"/>
              <a:defRPr/>
            </a:pPr>
            <a:endParaRPr lang="ko-KR" altLang="en-US" sz="1600" dirty="0">
              <a:solidFill>
                <a:schemeClr val="tx2">
                  <a:lumMod val="75000"/>
                </a:schemeClr>
              </a:solidFill>
              <a:latin typeface="+mn-ea"/>
              <a:ea typeface="+mn-ea"/>
            </a:endParaRPr>
          </a:p>
          <a:p>
            <a:pPr marL="446088" lvl="1" indent="-273050">
              <a:buFont typeface="Wingdings" panose="05000000000000000000" pitchFamily="2" charset="2"/>
              <a:buChar char="§"/>
              <a:defRPr/>
            </a:pPr>
            <a:r>
              <a:rPr lang="ko-KR" altLang="en-US" sz="1600" dirty="0" err="1" smtClean="0">
                <a:solidFill>
                  <a:schemeClr val="tx2">
                    <a:lumMod val="75000"/>
                  </a:schemeClr>
                </a:solidFill>
                <a:latin typeface="+mn-ea"/>
                <a:ea typeface="+mn-ea"/>
              </a:rPr>
              <a:t>인문콘텐츠학회</a:t>
            </a:r>
            <a:r>
              <a:rPr lang="ko-KR" altLang="en-US" sz="1600" dirty="0" smtClean="0">
                <a:solidFill>
                  <a:schemeClr val="tx2">
                    <a:lumMod val="75000"/>
                  </a:schemeClr>
                </a:solidFill>
                <a:latin typeface="+mn-ea"/>
                <a:ea typeface="+mn-ea"/>
              </a:rPr>
              <a:t> 창립 발기문</a:t>
            </a:r>
            <a:endParaRPr lang="en-US" altLang="ko-KR" sz="1600" dirty="0" smtClean="0">
              <a:solidFill>
                <a:schemeClr val="tx2">
                  <a:lumMod val="75000"/>
                </a:schemeClr>
              </a:solidFill>
              <a:latin typeface="+mn-ea"/>
              <a:ea typeface="+mn-ea"/>
            </a:endParaRPr>
          </a:p>
          <a:p>
            <a:pPr marL="446088" lvl="1" indent="-273050">
              <a:defRPr/>
            </a:pPr>
            <a:r>
              <a:rPr lang="ko-KR" altLang="en-US" sz="1600" dirty="0" smtClean="0">
                <a:solidFill>
                  <a:schemeClr val="tx2">
                    <a:lumMod val="75000"/>
                  </a:schemeClr>
                </a:solidFill>
                <a:latin typeface="+mn-ea"/>
                <a:ea typeface="+mn-ea"/>
              </a:rPr>
              <a:t> </a:t>
            </a:r>
            <a:endParaRPr lang="en-US" altLang="ko-KR" sz="1600" dirty="0" smtClean="0">
              <a:solidFill>
                <a:schemeClr val="tx2">
                  <a:lumMod val="75000"/>
                </a:schemeClr>
              </a:solidFill>
              <a:latin typeface="+mn-ea"/>
              <a:ea typeface="+mn-ea"/>
            </a:endParaRPr>
          </a:p>
          <a:p>
            <a:pPr marL="446088" lvl="1" indent="-273050">
              <a:lnSpc>
                <a:spcPct val="150000"/>
              </a:lnSpc>
              <a:defRPr/>
            </a:pPr>
            <a:r>
              <a:rPr lang="ko-KR" altLang="en-US" sz="1600" dirty="0" smtClean="0">
                <a:solidFill>
                  <a:schemeClr val="tx2">
                    <a:lumMod val="75000"/>
                  </a:schemeClr>
                </a:solidFill>
                <a:latin typeface="+mn-ea"/>
                <a:ea typeface="+mn-ea"/>
              </a:rPr>
              <a:t>    </a:t>
            </a:r>
            <a:r>
              <a:rPr lang="ko-KR" altLang="en-US" sz="1400" dirty="0" smtClean="0">
                <a:latin typeface="+mn-ea"/>
                <a:ea typeface="+mn-ea"/>
              </a:rPr>
              <a:t>“</a:t>
            </a:r>
            <a:r>
              <a:rPr lang="ko-KR" altLang="en-US" sz="1400" dirty="0">
                <a:latin typeface="+mn-ea"/>
                <a:ea typeface="+mn-ea"/>
              </a:rPr>
              <a:t>디지털 내용물은 사실상 우리 사회 전분야의 다양한 측면을 전부 포괄하는 것이며 그러한 내용물 창출의 주된 원천이 되는 것은 인문학적 사고와 </a:t>
            </a:r>
            <a:r>
              <a:rPr lang="ko-KR" altLang="en-US" sz="1400" dirty="0" err="1">
                <a:latin typeface="+mn-ea"/>
                <a:ea typeface="+mn-ea"/>
              </a:rPr>
              <a:t>축적물이다</a:t>
            </a:r>
            <a:r>
              <a:rPr lang="ko-KR" altLang="en-US" sz="1400" dirty="0">
                <a:latin typeface="+mn-ea"/>
                <a:ea typeface="+mn-ea"/>
              </a:rPr>
              <a:t>  따라서 디지털 내용물과 인문학의 구체적인 결합을 새롭게 ‘</a:t>
            </a:r>
            <a:r>
              <a:rPr lang="ko-KR" altLang="en-US" sz="1400" dirty="0" err="1">
                <a:latin typeface="+mn-ea"/>
                <a:ea typeface="+mn-ea"/>
              </a:rPr>
              <a:t>인문콘텐츠</a:t>
            </a:r>
            <a:r>
              <a:rPr lang="ko-KR" altLang="en-US" sz="1400" dirty="0">
                <a:latin typeface="+mn-ea"/>
                <a:ea typeface="+mn-ea"/>
              </a:rPr>
              <a:t>’라고 </a:t>
            </a:r>
            <a:r>
              <a:rPr lang="ko-KR" altLang="en-US" sz="1400" dirty="0" err="1">
                <a:latin typeface="+mn-ea"/>
                <a:ea typeface="+mn-ea"/>
              </a:rPr>
              <a:t>이름붙이고자</a:t>
            </a:r>
            <a:r>
              <a:rPr lang="ko-KR" altLang="en-US" sz="1400" dirty="0">
                <a:latin typeface="+mn-ea"/>
                <a:ea typeface="+mn-ea"/>
              </a:rPr>
              <a:t> 한다</a:t>
            </a:r>
            <a:r>
              <a:rPr lang="en-US" altLang="ko-KR" sz="1400" dirty="0">
                <a:latin typeface="+mn-ea"/>
                <a:ea typeface="+mn-ea"/>
              </a:rPr>
              <a:t>. </a:t>
            </a:r>
            <a:r>
              <a:rPr lang="ko-KR" altLang="en-US" sz="1400" dirty="0" err="1">
                <a:latin typeface="+mn-ea"/>
                <a:ea typeface="+mn-ea"/>
              </a:rPr>
              <a:t>인문콘텐츠라는</a:t>
            </a:r>
            <a:r>
              <a:rPr lang="ko-KR" altLang="en-US" sz="1400" dirty="0">
                <a:latin typeface="+mn-ea"/>
                <a:ea typeface="+mn-ea"/>
              </a:rPr>
              <a:t> 과제는 전통적인 인문학에 대한 실험이자 새로운 기회이다</a:t>
            </a:r>
            <a:r>
              <a:rPr lang="en-US" altLang="ko-KR" sz="1400" dirty="0">
                <a:latin typeface="+mn-ea"/>
                <a:ea typeface="+mn-ea"/>
              </a:rPr>
              <a:t>. </a:t>
            </a:r>
            <a:r>
              <a:rPr lang="ko-KR" altLang="en-US" sz="1400" dirty="0">
                <a:latin typeface="+mn-ea"/>
                <a:ea typeface="+mn-ea"/>
              </a:rPr>
              <a:t>그러나 올바른 </a:t>
            </a:r>
            <a:r>
              <a:rPr lang="ko-KR" altLang="en-US" sz="1400" dirty="0" err="1">
                <a:latin typeface="+mn-ea"/>
                <a:ea typeface="+mn-ea"/>
              </a:rPr>
              <a:t>인문콘텐츠의</a:t>
            </a:r>
            <a:r>
              <a:rPr lang="ko-KR" altLang="en-US" sz="1400" dirty="0">
                <a:latin typeface="+mn-ea"/>
                <a:ea typeface="+mn-ea"/>
              </a:rPr>
              <a:t> 창출은 빠른 속도로 변화하는 디지털기술을 포함하여 다양한 영역과 연결된 관계망의 산물이어서</a:t>
            </a:r>
            <a:r>
              <a:rPr lang="en-US" altLang="ko-KR" sz="1400" dirty="0">
                <a:latin typeface="+mn-ea"/>
                <a:ea typeface="+mn-ea"/>
              </a:rPr>
              <a:t>, </a:t>
            </a:r>
            <a:r>
              <a:rPr lang="ko-KR" altLang="en-US" sz="1400" dirty="0">
                <a:latin typeface="+mn-ea"/>
                <a:ea typeface="+mn-ea"/>
              </a:rPr>
              <a:t>한 개인이 독립적으로 </a:t>
            </a:r>
            <a:r>
              <a:rPr lang="ko-KR" altLang="en-US" sz="1400" dirty="0" err="1">
                <a:latin typeface="+mn-ea"/>
                <a:ea typeface="+mn-ea"/>
              </a:rPr>
              <a:t>완결지을</a:t>
            </a:r>
            <a:r>
              <a:rPr lang="ko-KR" altLang="en-US" sz="1400" dirty="0">
                <a:latin typeface="+mn-ea"/>
                <a:ea typeface="+mn-ea"/>
              </a:rPr>
              <a:t> 수 있는 것이 아니다</a:t>
            </a:r>
            <a:r>
              <a:rPr lang="en-US" altLang="ko-KR" sz="1400" dirty="0">
                <a:latin typeface="+mn-ea"/>
                <a:ea typeface="+mn-ea"/>
              </a:rPr>
              <a:t>. </a:t>
            </a:r>
            <a:r>
              <a:rPr lang="ko-KR" altLang="en-US" sz="1400" dirty="0">
                <a:latin typeface="+mn-ea"/>
                <a:ea typeface="+mn-ea"/>
              </a:rPr>
              <a:t>이것이 </a:t>
            </a:r>
            <a:r>
              <a:rPr lang="ko-KR" altLang="en-US" sz="1400" dirty="0" err="1">
                <a:latin typeface="+mn-ea"/>
                <a:ea typeface="+mn-ea"/>
              </a:rPr>
              <a:t>인문콘텐츠라는</a:t>
            </a:r>
            <a:r>
              <a:rPr lang="ko-KR" altLang="en-US" sz="1400" dirty="0">
                <a:latin typeface="+mn-ea"/>
                <a:ea typeface="+mn-ea"/>
              </a:rPr>
              <a:t> 과제를 담당할 새로운 학회를 창립하는 이유이다</a:t>
            </a:r>
            <a:r>
              <a:rPr lang="en-US" altLang="ko-KR" sz="1400" dirty="0" smtClean="0">
                <a:latin typeface="+mn-ea"/>
                <a:ea typeface="+mn-ea"/>
              </a:rPr>
              <a:t>.”</a:t>
            </a:r>
          </a:p>
          <a:p>
            <a:pPr marL="446088" lvl="1" indent="-273050">
              <a:lnSpc>
                <a:spcPct val="150000"/>
              </a:lnSpc>
              <a:defRPr/>
            </a:pPr>
            <a:r>
              <a:rPr lang="en-US" altLang="ko-KR" sz="1400" dirty="0">
                <a:solidFill>
                  <a:schemeClr val="accent3">
                    <a:lumMod val="50000"/>
                  </a:schemeClr>
                </a:solidFill>
                <a:latin typeface="+mn-ea"/>
                <a:ea typeface="+mn-ea"/>
              </a:rPr>
              <a:t> </a:t>
            </a:r>
            <a:r>
              <a:rPr lang="en-US" altLang="ko-KR" sz="1400" dirty="0" smtClean="0">
                <a:solidFill>
                  <a:schemeClr val="accent3">
                    <a:lumMod val="50000"/>
                  </a:schemeClr>
                </a:solidFill>
                <a:latin typeface="+mn-ea"/>
                <a:ea typeface="+mn-ea"/>
              </a:rPr>
              <a:t>   </a:t>
            </a:r>
            <a:r>
              <a:rPr lang="en-US" altLang="ko-KR" sz="1200" dirty="0" smtClean="0">
                <a:solidFill>
                  <a:schemeClr val="accent3">
                    <a:lumMod val="50000"/>
                  </a:schemeClr>
                </a:solidFill>
                <a:latin typeface="+mn-ea"/>
                <a:ea typeface="+mn-ea"/>
              </a:rPr>
              <a:t>(</a:t>
            </a:r>
            <a:r>
              <a:rPr lang="ko-KR" altLang="en-US" sz="1200" dirty="0" err="1" smtClean="0">
                <a:solidFill>
                  <a:schemeClr val="accent3">
                    <a:lumMod val="50000"/>
                  </a:schemeClr>
                </a:solidFill>
                <a:latin typeface="+mn-ea"/>
                <a:ea typeface="+mn-ea"/>
              </a:rPr>
              <a:t>인문콘텐츠학회</a:t>
            </a:r>
            <a:r>
              <a:rPr lang="ko-KR" altLang="en-US" sz="1200" dirty="0" smtClean="0">
                <a:solidFill>
                  <a:schemeClr val="accent3">
                    <a:lumMod val="50000"/>
                  </a:schemeClr>
                </a:solidFill>
                <a:latin typeface="+mn-ea"/>
                <a:ea typeface="+mn-ea"/>
              </a:rPr>
              <a:t> </a:t>
            </a:r>
            <a:r>
              <a:rPr lang="ko-KR" altLang="en-US" sz="1200" dirty="0">
                <a:solidFill>
                  <a:schemeClr val="accent3">
                    <a:lumMod val="50000"/>
                  </a:schemeClr>
                </a:solidFill>
                <a:latin typeface="+mn-ea"/>
                <a:ea typeface="+mn-ea"/>
              </a:rPr>
              <a:t>창립 발기문</a:t>
            </a:r>
            <a:r>
              <a:rPr lang="en-US" altLang="ko-KR" sz="1200" dirty="0">
                <a:solidFill>
                  <a:schemeClr val="accent3">
                    <a:lumMod val="50000"/>
                  </a:schemeClr>
                </a:solidFill>
                <a:latin typeface="+mn-ea"/>
                <a:ea typeface="+mn-ea"/>
              </a:rPr>
              <a:t>, 『</a:t>
            </a:r>
            <a:r>
              <a:rPr lang="ko-KR" altLang="en-US" sz="1200" dirty="0" err="1">
                <a:solidFill>
                  <a:schemeClr val="accent3">
                    <a:lumMod val="50000"/>
                  </a:schemeClr>
                </a:solidFill>
                <a:latin typeface="+mn-ea"/>
                <a:ea typeface="+mn-ea"/>
              </a:rPr>
              <a:t>인문콘텐츠</a:t>
            </a:r>
            <a:r>
              <a:rPr lang="en-US" altLang="ko-KR" sz="1200" dirty="0">
                <a:solidFill>
                  <a:schemeClr val="accent3">
                    <a:lumMod val="50000"/>
                  </a:schemeClr>
                </a:solidFill>
                <a:latin typeface="+mn-ea"/>
                <a:ea typeface="+mn-ea"/>
              </a:rPr>
              <a:t>』 </a:t>
            </a:r>
            <a:r>
              <a:rPr lang="ko-KR" altLang="en-US" sz="1200" dirty="0">
                <a:solidFill>
                  <a:schemeClr val="accent3">
                    <a:lumMod val="50000"/>
                  </a:schemeClr>
                </a:solidFill>
                <a:latin typeface="+mn-ea"/>
                <a:ea typeface="+mn-ea"/>
              </a:rPr>
              <a:t>창간호</a:t>
            </a:r>
            <a:r>
              <a:rPr lang="en-US" altLang="ko-KR" sz="1200" dirty="0">
                <a:solidFill>
                  <a:schemeClr val="accent3">
                    <a:lumMod val="50000"/>
                  </a:schemeClr>
                </a:solidFill>
                <a:latin typeface="+mn-ea"/>
                <a:ea typeface="+mn-ea"/>
              </a:rPr>
              <a:t>, 2003. 6. </a:t>
            </a:r>
            <a:r>
              <a:rPr lang="en-US" altLang="ko-KR" sz="1200" dirty="0" smtClean="0">
                <a:solidFill>
                  <a:schemeClr val="accent3">
                    <a:lumMod val="50000"/>
                  </a:schemeClr>
                </a:solidFill>
                <a:latin typeface="+mn-ea"/>
                <a:ea typeface="+mn-ea"/>
              </a:rPr>
              <a:t>)</a:t>
            </a:r>
          </a:p>
          <a:p>
            <a:pPr marL="533400" lvl="1" indent="-360363">
              <a:defRPr/>
            </a:pPr>
            <a:endParaRPr lang="en-US" altLang="ko-KR" sz="1600" dirty="0" smtClean="0">
              <a:solidFill>
                <a:schemeClr val="tx2">
                  <a:lumMod val="75000"/>
                </a:schemeClr>
              </a:solidFill>
              <a:latin typeface="+mn-ea"/>
              <a:ea typeface="+mn-ea"/>
            </a:endParaRPr>
          </a:p>
        </p:txBody>
      </p:sp>
      <p:sp>
        <p:nvSpPr>
          <p:cNvPr id="10"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err="1" smtClean="0">
                <a:latin typeface="+mn-ea"/>
              </a:rPr>
              <a:t>인문콘텐츠학회</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3"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3. </a:t>
            </a:r>
            <a:r>
              <a:rPr lang="ko-KR" altLang="en-US" sz="1400" b="1" dirty="0" err="1" smtClean="0">
                <a:solidFill>
                  <a:schemeClr val="bg1"/>
                </a:solidFill>
                <a:latin typeface="+mn-ea"/>
                <a:ea typeface="+mn-ea"/>
              </a:rPr>
              <a:t>문화콘텐츠학</a:t>
            </a:r>
            <a:r>
              <a:rPr lang="ko-KR" altLang="en-US" sz="1400" b="1" dirty="0" smtClean="0">
                <a:solidFill>
                  <a:schemeClr val="bg1"/>
                </a:solidFill>
                <a:latin typeface="+mn-ea"/>
                <a:ea typeface="+mn-ea"/>
              </a:rPr>
              <a:t> </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모태</a:t>
            </a:r>
          </a:p>
        </p:txBody>
      </p:sp>
      <p:sp>
        <p:nvSpPr>
          <p:cNvPr id="14"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372206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5"/>
          <p:cNvSpPr>
            <a:spLocks noChangeShapeType="1"/>
          </p:cNvSpPr>
          <p:nvPr/>
        </p:nvSpPr>
        <p:spPr bwMode="auto">
          <a:xfrm flipV="1">
            <a:off x="971550" y="0"/>
            <a:ext cx="0" cy="685800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8195" name="Line 5"/>
          <p:cNvSpPr>
            <a:spLocks noChangeShapeType="1"/>
          </p:cNvSpPr>
          <p:nvPr/>
        </p:nvSpPr>
        <p:spPr bwMode="auto">
          <a:xfrm>
            <a:off x="0" y="5301208"/>
            <a:ext cx="9144000" cy="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075" name="Rectangle 54"/>
          <p:cNvSpPr>
            <a:spLocks noChangeArrowheads="1"/>
          </p:cNvSpPr>
          <p:nvPr/>
        </p:nvSpPr>
        <p:spPr bwMode="auto">
          <a:xfrm>
            <a:off x="539750" y="3868738"/>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4102" name="Text Box 9"/>
          <p:cNvSpPr txBox="1">
            <a:spLocks noChangeArrowheads="1"/>
          </p:cNvSpPr>
          <p:nvPr/>
        </p:nvSpPr>
        <p:spPr bwMode="auto">
          <a:xfrm>
            <a:off x="719138" y="38655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8201" name="Rectangle 54"/>
          <p:cNvSpPr>
            <a:spLocks noChangeArrowheads="1"/>
          </p:cNvSpPr>
          <p:nvPr/>
        </p:nvSpPr>
        <p:spPr bwMode="auto">
          <a:xfrm>
            <a:off x="539750" y="3217863"/>
            <a:ext cx="3600202" cy="330200"/>
          </a:xfrm>
          <a:prstGeom prst="rect">
            <a:avLst/>
          </a:prstGeom>
          <a:solidFill>
            <a:srgbClr val="92D050"/>
          </a:solidFill>
          <a:ln>
            <a:noFill/>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106" name="Text Box 9"/>
          <p:cNvSpPr txBox="1">
            <a:spLocks noChangeArrowheads="1"/>
          </p:cNvSpPr>
          <p:nvPr/>
        </p:nvSpPr>
        <p:spPr bwMode="auto">
          <a:xfrm>
            <a:off x="719138" y="3214688"/>
            <a:ext cx="241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1. </a:t>
            </a:r>
            <a:r>
              <a:rPr lang="ko-KR" altLang="en-US" sz="1400" b="1" dirty="0" smtClean="0">
                <a:solidFill>
                  <a:schemeClr val="bg1"/>
                </a:solidFill>
                <a:latin typeface="+mn-ea"/>
                <a:ea typeface="+mn-ea"/>
              </a:rPr>
              <a:t>도입 </a:t>
            </a:r>
          </a:p>
        </p:txBody>
      </p:sp>
      <p:sp>
        <p:nvSpPr>
          <p:cNvPr id="3081" name="Rectangle 54"/>
          <p:cNvSpPr>
            <a:spLocks noChangeArrowheads="1"/>
          </p:cNvSpPr>
          <p:nvPr/>
        </p:nvSpPr>
        <p:spPr bwMode="auto">
          <a:xfrm>
            <a:off x="539750" y="4509120"/>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3083" name="Rectangle 54"/>
          <p:cNvSpPr>
            <a:spLocks noChangeArrowheads="1"/>
          </p:cNvSpPr>
          <p:nvPr/>
        </p:nvSpPr>
        <p:spPr bwMode="auto">
          <a:xfrm>
            <a:off x="539750" y="5164138"/>
            <a:ext cx="3600202" cy="330200"/>
          </a:xfrm>
          <a:prstGeom prst="rect">
            <a:avLst/>
          </a:prstGeom>
          <a:solidFill>
            <a:schemeClr val="accent3">
              <a:lumMod val="50000"/>
            </a:schemeClr>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4" name="Text Box 9"/>
          <p:cNvSpPr txBox="1">
            <a:spLocks noChangeArrowheads="1"/>
          </p:cNvSpPr>
          <p:nvPr/>
        </p:nvSpPr>
        <p:spPr bwMode="auto">
          <a:xfrm>
            <a:off x="719138" y="51609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4</a:t>
            </a:r>
            <a:r>
              <a:rPr lang="en-US" altLang="ko-KR" sz="1400" b="1" dirty="0" smtClean="0">
                <a:solidFill>
                  <a:schemeClr val="bg1"/>
                </a:solidFill>
                <a:latin typeface="+mn-ea"/>
              </a:rPr>
              <a:t>. DH</a:t>
            </a:r>
            <a:r>
              <a:rPr lang="ko-KR" altLang="en-US" sz="1400" b="1" dirty="0" smtClean="0">
                <a:solidFill>
                  <a:schemeClr val="bg1"/>
                </a:solidFill>
                <a:latin typeface="+mn-ea"/>
              </a:rPr>
              <a:t>에 관한 한국 인문학계의 현안</a:t>
            </a:r>
            <a:r>
              <a:rPr lang="en-US" altLang="ko-KR" sz="1400" b="1" dirty="0" smtClean="0">
                <a:solidFill>
                  <a:schemeClr val="bg1"/>
                </a:solidFill>
                <a:latin typeface="+mn-ea"/>
              </a:rPr>
              <a:t> </a:t>
            </a:r>
            <a:endParaRPr lang="ko-KR" altLang="en-US" sz="1400" b="1" dirty="0">
              <a:solidFill>
                <a:schemeClr val="bg1"/>
              </a:solidFill>
              <a:latin typeface="+mn-ea"/>
            </a:endParaRPr>
          </a:p>
        </p:txBody>
      </p:sp>
      <p:sp>
        <p:nvSpPr>
          <p:cNvPr id="12" name="Rectangle 54"/>
          <p:cNvSpPr>
            <a:spLocks noChangeArrowheads="1"/>
          </p:cNvSpPr>
          <p:nvPr/>
        </p:nvSpPr>
        <p:spPr bwMode="auto">
          <a:xfrm>
            <a:off x="575766" y="5808439"/>
            <a:ext cx="3564186"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5" name="Text Box 9"/>
          <p:cNvSpPr txBox="1">
            <a:spLocks noChangeArrowheads="1"/>
          </p:cNvSpPr>
          <p:nvPr/>
        </p:nvSpPr>
        <p:spPr bwMode="auto">
          <a:xfrm>
            <a:off x="683568" y="5808439"/>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5</a:t>
            </a:r>
            <a:r>
              <a:rPr lang="en-US" altLang="ko-KR" sz="1400" b="1" dirty="0" smtClean="0">
                <a:solidFill>
                  <a:schemeClr val="bg1"/>
                </a:solidFill>
                <a:latin typeface="+mn-ea"/>
              </a:rPr>
              <a:t>. </a:t>
            </a:r>
            <a:r>
              <a:rPr lang="ko-KR" altLang="en-US" sz="1400" b="1" dirty="0" smtClean="0">
                <a:solidFill>
                  <a:schemeClr val="bg1"/>
                </a:solidFill>
                <a:latin typeface="+mn-ea"/>
              </a:rPr>
              <a:t>한국</a:t>
            </a:r>
            <a:r>
              <a:rPr lang="ko-KR" altLang="en-US" sz="1400" b="1" dirty="0">
                <a:solidFill>
                  <a:schemeClr val="bg1"/>
                </a:solidFill>
                <a:latin typeface="+mn-ea"/>
              </a:rPr>
              <a:t>적</a:t>
            </a:r>
            <a:r>
              <a:rPr lang="ko-KR" altLang="en-US" sz="1400" b="1" dirty="0" smtClean="0">
                <a:solidFill>
                  <a:schemeClr val="bg1"/>
                </a:solidFill>
                <a:latin typeface="+mn-ea"/>
              </a:rPr>
              <a:t> </a:t>
            </a:r>
            <a:r>
              <a:rPr lang="en-US" altLang="ko-KR" sz="1400" b="1" dirty="0" smtClean="0">
                <a:solidFill>
                  <a:schemeClr val="bg1"/>
                </a:solidFill>
                <a:latin typeface="+mn-ea"/>
              </a:rPr>
              <a:t>DH</a:t>
            </a:r>
            <a:r>
              <a:rPr lang="ko-KR" altLang="en-US" sz="1400" b="1" dirty="0" smtClean="0">
                <a:solidFill>
                  <a:schemeClr val="bg1"/>
                </a:solidFill>
                <a:latin typeface="+mn-ea"/>
              </a:rPr>
              <a:t>의 미래 과제</a:t>
            </a:r>
            <a:endParaRPr lang="ko-KR" altLang="en-US" sz="1400" b="1" dirty="0">
              <a:solidFill>
                <a:schemeClr val="bg1"/>
              </a:solidFill>
              <a:latin typeface="+mn-ea"/>
            </a:endParaRPr>
          </a:p>
        </p:txBody>
      </p:sp>
      <p:sp>
        <p:nvSpPr>
          <p:cNvPr id="16" name="Text Box 9"/>
          <p:cNvSpPr txBox="1">
            <a:spLocks noChangeArrowheads="1"/>
          </p:cNvSpPr>
          <p:nvPr/>
        </p:nvSpPr>
        <p:spPr bwMode="auto">
          <a:xfrm>
            <a:off x="683568" y="4509120"/>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3. </a:t>
            </a:r>
            <a:r>
              <a:rPr lang="ko-KR" altLang="en-US" sz="1400" b="1" dirty="0" err="1" smtClean="0">
                <a:solidFill>
                  <a:schemeClr val="bg1"/>
                </a:solidFill>
                <a:latin typeface="+mn-ea"/>
                <a:ea typeface="+mn-ea"/>
              </a:rPr>
              <a:t>문화콘텐츠학</a:t>
            </a:r>
            <a:r>
              <a:rPr lang="ko-KR" altLang="en-US" sz="1400" b="1" dirty="0" smtClean="0">
                <a:solidFill>
                  <a:schemeClr val="bg1"/>
                </a:solidFill>
                <a:latin typeface="+mn-ea"/>
                <a:ea typeface="+mn-ea"/>
              </a:rPr>
              <a:t> </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모태</a:t>
            </a:r>
          </a:p>
        </p:txBody>
      </p:sp>
    </p:spTree>
    <p:extLst>
      <p:ext uri="{BB962C8B-B14F-4D97-AF65-F5344CB8AC3E}">
        <p14:creationId xmlns:p14="http://schemas.microsoft.com/office/powerpoint/2010/main" val="3630624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683568" y="3068960"/>
            <a:ext cx="7920880"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683568" y="1000613"/>
            <a:ext cx="7920880" cy="5262979"/>
          </a:xfrm>
          <a:prstGeom prst="rect">
            <a:avLst/>
          </a:prstGeom>
        </p:spPr>
        <p:txBody>
          <a:bodyPr wrap="square">
            <a:spAutoFit/>
          </a:bodyPr>
          <a:lstStyle/>
          <a:p>
            <a:pPr marL="285750" indent="-285750">
              <a:buFont typeface="Wingdings" panose="05000000000000000000" pitchFamily="2" charset="2"/>
              <a:buChar char="v"/>
            </a:pPr>
            <a:r>
              <a:rPr lang="ko-KR" altLang="en-US" b="1" dirty="0" smtClean="0">
                <a:latin typeface="+mn-ea"/>
                <a:ea typeface="+mn-ea"/>
              </a:rPr>
              <a:t>교육부</a:t>
            </a:r>
            <a:r>
              <a:rPr lang="en-US" altLang="ko-KR" b="1" dirty="0" smtClean="0">
                <a:latin typeface="+mn-ea"/>
                <a:ea typeface="+mn-ea"/>
              </a:rPr>
              <a:t>, 2030 </a:t>
            </a:r>
            <a:r>
              <a:rPr lang="ko-KR" altLang="en-US" b="1" dirty="0">
                <a:latin typeface="+mn-ea"/>
                <a:ea typeface="+mn-ea"/>
              </a:rPr>
              <a:t>인문사회 학술진흥 장기 </a:t>
            </a:r>
            <a:r>
              <a:rPr lang="ko-KR" altLang="en-US" b="1" dirty="0" smtClean="0">
                <a:latin typeface="+mn-ea"/>
                <a:ea typeface="+mn-ea"/>
              </a:rPr>
              <a:t>비전</a:t>
            </a:r>
            <a:r>
              <a:rPr lang="en-US" altLang="ko-KR" b="1" dirty="0" smtClean="0">
                <a:latin typeface="+mn-ea"/>
                <a:ea typeface="+mn-ea"/>
              </a:rPr>
              <a:t>(2010)</a:t>
            </a:r>
          </a:p>
          <a:p>
            <a:pPr marL="285750" indent="-285750">
              <a:buFont typeface="Wingdings" panose="05000000000000000000" pitchFamily="2" charset="2"/>
              <a:buChar char="v"/>
            </a:pPr>
            <a:endParaRPr lang="en-US" altLang="ko-KR" b="1" dirty="0" smtClean="0">
              <a:latin typeface="+mn-ea"/>
              <a:ea typeface="+mn-ea"/>
            </a:endParaRPr>
          </a:p>
          <a:p>
            <a:pPr marL="285750" indent="-285750">
              <a:lnSpc>
                <a:spcPct val="150000"/>
              </a:lnSpc>
              <a:buFont typeface="Wingdings" panose="05000000000000000000" pitchFamily="2" charset="2"/>
              <a:buChar char="§"/>
            </a:pPr>
            <a:r>
              <a:rPr lang="en-US" altLang="ko-KR" sz="1600" dirty="0" smtClean="0">
                <a:latin typeface="+mn-ea"/>
                <a:ea typeface="+mn-ea"/>
              </a:rPr>
              <a:t>2010</a:t>
            </a:r>
            <a:r>
              <a:rPr lang="ko-KR" altLang="en-US" sz="1600" dirty="0" smtClean="0">
                <a:latin typeface="+mn-ea"/>
                <a:ea typeface="+mn-ea"/>
              </a:rPr>
              <a:t>년 </a:t>
            </a:r>
            <a:r>
              <a:rPr lang="ko-KR" altLang="en-US" sz="1600" dirty="0">
                <a:latin typeface="+mn-ea"/>
                <a:ea typeface="+mn-ea"/>
              </a:rPr>
              <a:t>당시의 </a:t>
            </a:r>
            <a:r>
              <a:rPr lang="ko-KR" altLang="en-US" sz="1600" dirty="0" smtClean="0">
                <a:latin typeface="+mn-ea"/>
                <a:ea typeface="+mn-ea"/>
              </a:rPr>
              <a:t>교육과학기술부</a:t>
            </a:r>
            <a:r>
              <a:rPr lang="en-US" altLang="ko-KR" sz="1600" dirty="0" smtClean="0">
                <a:latin typeface="+mn-ea"/>
                <a:ea typeface="+mn-ea"/>
              </a:rPr>
              <a:t>[</a:t>
            </a:r>
            <a:r>
              <a:rPr lang="ko-KR" altLang="en-US" sz="1600" dirty="0" smtClean="0">
                <a:latin typeface="+mn-ea"/>
                <a:ea typeface="+mn-ea"/>
              </a:rPr>
              <a:t> 인문사회 </a:t>
            </a:r>
            <a:r>
              <a:rPr lang="ko-KR" altLang="en-US" sz="1600" dirty="0">
                <a:latin typeface="+mn-ea"/>
                <a:ea typeface="+mn-ea"/>
              </a:rPr>
              <a:t>학술진흥 장기 비전 수립 </a:t>
            </a:r>
            <a:r>
              <a:rPr lang="ko-KR" altLang="en-US" sz="1600" dirty="0" smtClean="0">
                <a:latin typeface="+mn-ea"/>
                <a:ea typeface="+mn-ea"/>
              </a:rPr>
              <a:t>추진위원회</a:t>
            </a:r>
            <a:r>
              <a:rPr lang="en-US" altLang="ko-KR" sz="1600" dirty="0">
                <a:latin typeface="+mn-ea"/>
                <a:ea typeface="+mn-ea"/>
              </a:rPr>
              <a:t>]</a:t>
            </a:r>
            <a:r>
              <a:rPr lang="ko-KR" altLang="en-US" sz="1600" dirty="0" smtClean="0">
                <a:latin typeface="+mn-ea"/>
                <a:ea typeface="+mn-ea"/>
              </a:rPr>
              <a:t>에서 </a:t>
            </a:r>
            <a:r>
              <a:rPr lang="ko-KR" altLang="en-US" sz="1600" dirty="0" smtClean="0">
                <a:latin typeface="+mn-ea"/>
                <a:ea typeface="+mn-ea"/>
              </a:rPr>
              <a:t>구상한 우리나라 </a:t>
            </a:r>
            <a:r>
              <a:rPr lang="ko-KR" altLang="en-US" sz="1600" dirty="0">
                <a:latin typeface="+mn-ea"/>
                <a:ea typeface="+mn-ea"/>
              </a:rPr>
              <a:t>인문사회 분야 학술진흥 사업의 </a:t>
            </a:r>
            <a:r>
              <a:rPr lang="ko-KR" altLang="en-US" sz="1600" dirty="0" smtClean="0">
                <a:latin typeface="+mn-ea"/>
                <a:ea typeface="+mn-ea"/>
              </a:rPr>
              <a:t>중장기 마스터 플랜</a:t>
            </a:r>
            <a:endParaRPr lang="en-US" altLang="ko-KR" sz="1600" dirty="0" smtClean="0">
              <a:latin typeface="+mn-ea"/>
              <a:ea typeface="+mn-ea"/>
            </a:endParaRPr>
          </a:p>
          <a:p>
            <a:pPr marL="285750" indent="-285750">
              <a:lnSpc>
                <a:spcPct val="150000"/>
              </a:lnSpc>
              <a:buFont typeface="Wingdings" panose="05000000000000000000" pitchFamily="2" charset="2"/>
              <a:buChar char="§"/>
            </a:pPr>
            <a:r>
              <a:rPr lang="en-US" altLang="ko-KR" sz="1600" dirty="0" smtClean="0">
                <a:latin typeface="+mn-ea"/>
                <a:ea typeface="+mn-ea"/>
              </a:rPr>
              <a:t>6</a:t>
            </a:r>
            <a:r>
              <a:rPr lang="ko-KR" altLang="en-US" sz="1600" dirty="0">
                <a:latin typeface="+mn-ea"/>
                <a:ea typeface="+mn-ea"/>
              </a:rPr>
              <a:t>대 </a:t>
            </a:r>
            <a:r>
              <a:rPr lang="ko-KR" altLang="en-US" sz="1600" dirty="0" smtClean="0">
                <a:latin typeface="+mn-ea"/>
                <a:ea typeface="+mn-ea"/>
              </a:rPr>
              <a:t>과제 중 하나로 ‘</a:t>
            </a:r>
            <a:r>
              <a:rPr lang="ko-KR" altLang="en-US" sz="1600" dirty="0">
                <a:latin typeface="+mn-ea"/>
                <a:ea typeface="+mn-ea"/>
              </a:rPr>
              <a:t>디지털 연구 기반 구축을 위한 디지털 </a:t>
            </a:r>
            <a:r>
              <a:rPr lang="ko-KR" altLang="en-US" sz="1600" dirty="0" err="1">
                <a:latin typeface="+mn-ea"/>
                <a:ea typeface="+mn-ea"/>
              </a:rPr>
              <a:t>휴머니티즈</a:t>
            </a:r>
            <a:r>
              <a:rPr lang="ko-KR" altLang="en-US" sz="1600" dirty="0" smtClean="0">
                <a:latin typeface="+mn-ea"/>
                <a:ea typeface="+mn-ea"/>
              </a:rPr>
              <a:t>’</a:t>
            </a:r>
            <a:r>
              <a:rPr lang="ko-KR" altLang="en-US" sz="1600" dirty="0">
                <a:latin typeface="+mn-ea"/>
                <a:ea typeface="+mn-ea"/>
              </a:rPr>
              <a:t> </a:t>
            </a:r>
            <a:r>
              <a:rPr lang="ko-KR" altLang="en-US" sz="1600" dirty="0" smtClean="0">
                <a:latin typeface="+mn-ea"/>
                <a:ea typeface="+mn-ea"/>
              </a:rPr>
              <a:t>사업 </a:t>
            </a:r>
            <a:r>
              <a:rPr lang="ko-KR" altLang="en-US" sz="1600" dirty="0" smtClean="0">
                <a:latin typeface="+mn-ea"/>
                <a:ea typeface="+mn-ea"/>
              </a:rPr>
              <a:t>구상</a:t>
            </a:r>
            <a:endParaRPr lang="en-US" altLang="ko-KR" sz="1600" dirty="0" smtClean="0">
              <a:latin typeface="+mn-ea"/>
              <a:ea typeface="+mn-ea"/>
            </a:endParaRPr>
          </a:p>
          <a:p>
            <a:pPr marL="285750" indent="-285750">
              <a:lnSpc>
                <a:spcPct val="150000"/>
              </a:lnSpc>
              <a:buFont typeface="Wingdings" panose="05000000000000000000" pitchFamily="2" charset="2"/>
              <a:buChar char="§"/>
            </a:pPr>
            <a:endParaRPr lang="en-US" altLang="ko-KR" sz="1600" dirty="0" smtClean="0">
              <a:latin typeface="+mn-ea"/>
              <a:ea typeface="+mn-ea"/>
            </a:endParaRPr>
          </a:p>
          <a:p>
            <a:pPr marL="271463">
              <a:lnSpc>
                <a:spcPct val="150000"/>
              </a:lnSpc>
            </a:pPr>
            <a:r>
              <a:rPr lang="ko-KR" altLang="en-US" sz="1600" dirty="0">
                <a:latin typeface="+mn-ea"/>
                <a:ea typeface="+mn-ea"/>
              </a:rPr>
              <a:t>① 디지털 인문학 연구 기반 구축</a:t>
            </a:r>
            <a:r>
              <a:rPr lang="en-US" altLang="ko-KR" sz="1600" dirty="0">
                <a:latin typeface="+mn-ea"/>
                <a:ea typeface="+mn-ea"/>
              </a:rPr>
              <a:t>, ② </a:t>
            </a:r>
            <a:r>
              <a:rPr lang="ko-KR" altLang="en-US" sz="1600" dirty="0">
                <a:latin typeface="+mn-ea"/>
                <a:ea typeface="+mn-ea"/>
              </a:rPr>
              <a:t>디지털 가상 라이브러리 사업</a:t>
            </a:r>
            <a:r>
              <a:rPr lang="en-US" altLang="ko-KR" sz="1600" dirty="0">
                <a:latin typeface="+mn-ea"/>
                <a:ea typeface="+mn-ea"/>
              </a:rPr>
              <a:t>, ③ </a:t>
            </a:r>
            <a:r>
              <a:rPr lang="ko-KR" altLang="en-US" sz="1600" dirty="0">
                <a:latin typeface="+mn-ea"/>
                <a:ea typeface="+mn-ea"/>
              </a:rPr>
              <a:t>디지털 아카데미 구축 사업 등 </a:t>
            </a:r>
            <a:r>
              <a:rPr lang="en-US" altLang="ko-KR" sz="1600" dirty="0">
                <a:latin typeface="+mn-ea"/>
                <a:ea typeface="+mn-ea"/>
              </a:rPr>
              <a:t>3 </a:t>
            </a:r>
            <a:r>
              <a:rPr lang="ko-KR" altLang="en-US" sz="1600" dirty="0">
                <a:latin typeface="+mn-ea"/>
                <a:ea typeface="+mn-ea"/>
              </a:rPr>
              <a:t>개의 세부 과제를 두고</a:t>
            </a:r>
            <a:r>
              <a:rPr lang="en-US" altLang="ko-KR" sz="1600" dirty="0">
                <a:latin typeface="+mn-ea"/>
                <a:ea typeface="+mn-ea"/>
              </a:rPr>
              <a:t>, </a:t>
            </a:r>
            <a:r>
              <a:rPr lang="ko-KR" altLang="en-US" sz="1600" dirty="0">
                <a:latin typeface="+mn-ea"/>
                <a:ea typeface="+mn-ea"/>
              </a:rPr>
              <a:t>디지털 인문학 진흥을 위한 연구 지원</a:t>
            </a:r>
            <a:r>
              <a:rPr lang="en-US" altLang="ko-KR" sz="1600" dirty="0">
                <a:latin typeface="+mn-ea"/>
                <a:ea typeface="+mn-ea"/>
              </a:rPr>
              <a:t>, </a:t>
            </a:r>
            <a:r>
              <a:rPr lang="ko-KR" altLang="en-US" sz="1600" dirty="0">
                <a:latin typeface="+mn-ea"/>
                <a:ea typeface="+mn-ea"/>
              </a:rPr>
              <a:t>인프라 구축</a:t>
            </a:r>
            <a:r>
              <a:rPr lang="en-US" altLang="ko-KR" sz="1600" dirty="0">
                <a:latin typeface="+mn-ea"/>
                <a:ea typeface="+mn-ea"/>
              </a:rPr>
              <a:t>, </a:t>
            </a:r>
            <a:r>
              <a:rPr lang="ko-KR" altLang="en-US" sz="1600" dirty="0">
                <a:latin typeface="+mn-ea"/>
                <a:ea typeface="+mn-ea"/>
              </a:rPr>
              <a:t>인력 양성 등의 사업을 향후 </a:t>
            </a:r>
            <a:r>
              <a:rPr lang="en-US" altLang="ko-KR" sz="1600" dirty="0">
                <a:latin typeface="+mn-ea"/>
                <a:ea typeface="+mn-ea"/>
              </a:rPr>
              <a:t>5</a:t>
            </a:r>
            <a:r>
              <a:rPr lang="ko-KR" altLang="en-US" sz="1600" dirty="0">
                <a:latin typeface="+mn-ea"/>
                <a:ea typeface="+mn-ea"/>
              </a:rPr>
              <a:t>년간</a:t>
            </a:r>
            <a:r>
              <a:rPr lang="en-US" altLang="ko-KR" sz="1600" dirty="0">
                <a:latin typeface="+mn-ea"/>
                <a:ea typeface="+mn-ea"/>
              </a:rPr>
              <a:t>, </a:t>
            </a:r>
            <a:r>
              <a:rPr lang="ko-KR" altLang="en-US" sz="1600" dirty="0">
                <a:latin typeface="+mn-ea"/>
                <a:ea typeface="+mn-ea"/>
              </a:rPr>
              <a:t>연간 예산 </a:t>
            </a:r>
            <a:r>
              <a:rPr lang="en-US" altLang="ko-KR" sz="1600" dirty="0">
                <a:latin typeface="+mn-ea"/>
                <a:ea typeface="+mn-ea"/>
              </a:rPr>
              <a:t>600</a:t>
            </a:r>
            <a:r>
              <a:rPr lang="ko-KR" altLang="en-US" sz="1600" dirty="0">
                <a:latin typeface="+mn-ea"/>
                <a:ea typeface="+mn-ea"/>
              </a:rPr>
              <a:t>억 원 규모로 수행할 것을 </a:t>
            </a:r>
            <a:r>
              <a:rPr lang="ko-KR" altLang="en-US" sz="1600" dirty="0" smtClean="0">
                <a:latin typeface="+mn-ea"/>
                <a:ea typeface="+mn-ea"/>
              </a:rPr>
              <a:t>제안</a:t>
            </a:r>
            <a:r>
              <a:rPr lang="en-US" altLang="ko-KR" sz="1600" dirty="0" smtClean="0">
                <a:latin typeface="+mn-ea"/>
                <a:ea typeface="+mn-ea"/>
              </a:rPr>
              <a:t> </a:t>
            </a:r>
            <a:r>
              <a:rPr lang="en-US" altLang="ko-KR" sz="1200" dirty="0">
                <a:solidFill>
                  <a:schemeClr val="accent3">
                    <a:lumMod val="50000"/>
                  </a:schemeClr>
                </a:solidFill>
                <a:latin typeface="+mn-ea"/>
                <a:ea typeface="+mn-ea"/>
              </a:rPr>
              <a:t>(</a:t>
            </a:r>
            <a:r>
              <a:rPr lang="ko-KR" altLang="en-US" sz="1200" dirty="0">
                <a:solidFill>
                  <a:schemeClr val="accent3">
                    <a:lumMod val="50000"/>
                  </a:schemeClr>
                </a:solidFill>
                <a:latin typeface="+mn-ea"/>
                <a:ea typeface="+mn-ea"/>
              </a:rPr>
              <a:t>인문사회 학술진흥 장기 비전 추진위원회</a:t>
            </a:r>
            <a:r>
              <a:rPr lang="en-US" altLang="ko-KR" sz="1200" dirty="0">
                <a:solidFill>
                  <a:schemeClr val="accent3">
                    <a:lumMod val="50000"/>
                  </a:schemeClr>
                </a:solidFill>
                <a:latin typeface="+mn-ea"/>
                <a:ea typeface="+mn-ea"/>
              </a:rPr>
              <a:t>, 『2030 </a:t>
            </a:r>
            <a:r>
              <a:rPr lang="ko-KR" altLang="en-US" sz="1200" dirty="0">
                <a:solidFill>
                  <a:schemeClr val="accent3">
                    <a:lumMod val="50000"/>
                  </a:schemeClr>
                </a:solidFill>
                <a:latin typeface="+mn-ea"/>
                <a:ea typeface="+mn-ea"/>
              </a:rPr>
              <a:t>인문사회 학술진흥 장기 비전</a:t>
            </a:r>
            <a:r>
              <a:rPr lang="en-US" altLang="ko-KR" sz="1200" dirty="0">
                <a:solidFill>
                  <a:schemeClr val="accent3">
                    <a:lumMod val="50000"/>
                  </a:schemeClr>
                </a:solidFill>
                <a:latin typeface="+mn-ea"/>
                <a:ea typeface="+mn-ea"/>
              </a:rPr>
              <a:t>』, 2010. 12. pp. 217-249</a:t>
            </a:r>
            <a:r>
              <a:rPr lang="en-US" altLang="ko-KR" sz="1200" dirty="0" smtClean="0">
                <a:solidFill>
                  <a:schemeClr val="accent3">
                    <a:lumMod val="50000"/>
                  </a:schemeClr>
                </a:solidFill>
                <a:latin typeface="+mn-ea"/>
                <a:ea typeface="+mn-ea"/>
              </a:rPr>
              <a:t>)</a:t>
            </a:r>
          </a:p>
          <a:p>
            <a:pPr marL="285750" indent="-285750">
              <a:lnSpc>
                <a:spcPct val="150000"/>
              </a:lnSpc>
              <a:buFont typeface="Wingdings" panose="05000000000000000000" pitchFamily="2" charset="2"/>
              <a:buChar char="§"/>
            </a:pPr>
            <a:endParaRPr lang="en-US" altLang="ko-KR" sz="1200" dirty="0" smtClean="0">
              <a:solidFill>
                <a:schemeClr val="accent3">
                  <a:lumMod val="50000"/>
                </a:schemeClr>
              </a:solidFill>
              <a:latin typeface="+mn-ea"/>
              <a:ea typeface="+mn-ea"/>
            </a:endParaRPr>
          </a:p>
          <a:p>
            <a:pPr marL="285750" indent="-285750">
              <a:lnSpc>
                <a:spcPct val="150000"/>
              </a:lnSpc>
              <a:buFont typeface="Wingdings" panose="05000000000000000000" pitchFamily="2" charset="2"/>
              <a:buChar char="§"/>
            </a:pPr>
            <a:r>
              <a:rPr lang="ko-KR" altLang="en-US" sz="1600" dirty="0" smtClean="0">
                <a:latin typeface="+mn-ea"/>
                <a:ea typeface="+mn-ea"/>
              </a:rPr>
              <a:t>그러나 이 계획은 실행되지 못함</a:t>
            </a:r>
            <a:r>
              <a:rPr lang="en-US" altLang="ko-KR" sz="1600" dirty="0" smtClean="0">
                <a:latin typeface="+mn-ea"/>
                <a:ea typeface="+mn-ea"/>
              </a:rPr>
              <a:t>. </a:t>
            </a:r>
            <a:r>
              <a:rPr lang="ko-KR" altLang="en-US" sz="1600" dirty="0">
                <a:latin typeface="+mn-ea"/>
                <a:ea typeface="+mn-ea"/>
              </a:rPr>
              <a:t>인문학계는 예전부터 해 온 연구 방식에 집착하는 보수성 때문에</a:t>
            </a:r>
            <a:r>
              <a:rPr lang="en-US" altLang="ko-KR" sz="1600" dirty="0">
                <a:latin typeface="+mn-ea"/>
                <a:ea typeface="+mn-ea"/>
              </a:rPr>
              <a:t>, </a:t>
            </a:r>
            <a:r>
              <a:rPr lang="ko-KR" altLang="en-US" sz="1600" dirty="0" err="1" smtClean="0">
                <a:latin typeface="+mn-ea"/>
                <a:ea typeface="+mn-ea"/>
              </a:rPr>
              <a:t>문화콘텐츠학계는</a:t>
            </a:r>
            <a:r>
              <a:rPr lang="ko-KR" altLang="en-US" sz="1600" dirty="0" smtClean="0">
                <a:latin typeface="+mn-ea"/>
                <a:ea typeface="+mn-ea"/>
              </a:rPr>
              <a:t> 지나친 산업 편향성 때문에 이 </a:t>
            </a:r>
            <a:r>
              <a:rPr lang="ko-KR" altLang="en-US" sz="1600" dirty="0">
                <a:latin typeface="+mn-ea"/>
                <a:ea typeface="+mn-ea"/>
              </a:rPr>
              <a:t>분야에는 </a:t>
            </a:r>
            <a:r>
              <a:rPr lang="ko-KR" altLang="en-US" sz="1600" dirty="0" smtClean="0">
                <a:latin typeface="+mn-ea"/>
                <a:ea typeface="+mn-ea"/>
              </a:rPr>
              <a:t>무관심</a:t>
            </a:r>
            <a:endParaRPr lang="en-US" altLang="ko-KR" sz="1600" dirty="0" smtClean="0">
              <a:latin typeface="+mn-ea"/>
              <a:ea typeface="+mn-ea"/>
            </a:endParaRPr>
          </a:p>
        </p:txBody>
      </p:sp>
      <p:sp>
        <p:nvSpPr>
          <p:cNvPr id="9"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4</a:t>
            </a:r>
            <a:r>
              <a:rPr lang="en-US" altLang="ko-KR" sz="1400" b="1" dirty="0" smtClean="0">
                <a:solidFill>
                  <a:schemeClr val="bg1"/>
                </a:solidFill>
                <a:latin typeface="+mn-ea"/>
                <a:ea typeface="+mn-ea"/>
              </a:rPr>
              <a:t>. DH</a:t>
            </a:r>
            <a:r>
              <a:rPr lang="ko-KR" altLang="en-US" sz="1400" b="1" dirty="0" smtClean="0">
                <a:solidFill>
                  <a:schemeClr val="bg1"/>
                </a:solidFill>
                <a:latin typeface="+mn-ea"/>
                <a:ea typeface="+mn-ea"/>
              </a:rPr>
              <a:t>에 관한 한국 인문학계의 현안</a:t>
            </a:r>
            <a:endParaRPr lang="ko-KR" altLang="en-US" sz="1400" b="1" dirty="0" smtClean="0">
              <a:solidFill>
                <a:schemeClr val="bg1"/>
              </a:solidFill>
              <a:latin typeface="+mn-ea"/>
              <a:ea typeface="+mn-ea"/>
            </a:endParaRPr>
          </a:p>
        </p:txBody>
      </p:sp>
      <p:sp>
        <p:nvSpPr>
          <p:cNvPr id="12"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3"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en-US" altLang="ko-KR" sz="1400" dirty="0" smtClean="0">
                <a:latin typeface="+mn-ea"/>
              </a:rPr>
              <a:t>2030 </a:t>
            </a:r>
            <a:r>
              <a:rPr lang="ko-KR" altLang="en-US" sz="1400" dirty="0" smtClean="0">
                <a:latin typeface="+mn-ea"/>
              </a:rPr>
              <a:t>인문사회 학술진흥 장기 비전</a:t>
            </a:r>
            <a:endParaRPr lang="ko-KR" altLang="en-US" sz="1400" b="1" dirty="0">
              <a:solidFill>
                <a:schemeClr val="tx1"/>
              </a:solidFill>
              <a:latin typeface="굴림" panose="020B0600000101010101" pitchFamily="50" charset="-127"/>
              <a:ea typeface="굴림" panose="020B0600000101010101" pitchFamily="50" charset="-127"/>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83568" y="1000613"/>
            <a:ext cx="7920880" cy="3447098"/>
          </a:xfrm>
          <a:prstGeom prst="rect">
            <a:avLst/>
          </a:prstGeom>
        </p:spPr>
        <p:txBody>
          <a:bodyPr wrap="square">
            <a:spAutoFit/>
          </a:bodyPr>
          <a:lstStyle/>
          <a:p>
            <a:pPr marL="285750" indent="-285750">
              <a:buFont typeface="Wingdings" panose="05000000000000000000" pitchFamily="2" charset="2"/>
              <a:buChar char="v"/>
            </a:pPr>
            <a:r>
              <a:rPr lang="ko-KR" altLang="en-US" b="1" dirty="0" smtClean="0">
                <a:latin typeface="+mn-ea"/>
                <a:ea typeface="+mn-ea"/>
              </a:rPr>
              <a:t>인문학계</a:t>
            </a:r>
            <a:r>
              <a:rPr lang="en-US" altLang="ko-KR" b="1" dirty="0" smtClean="0">
                <a:latin typeface="+mn-ea"/>
                <a:ea typeface="+mn-ea"/>
              </a:rPr>
              <a:t>, </a:t>
            </a:r>
            <a:r>
              <a:rPr lang="ko-KR" altLang="en-US" b="1" dirty="0" smtClean="0">
                <a:latin typeface="+mn-ea"/>
                <a:ea typeface="+mn-ea"/>
              </a:rPr>
              <a:t>해외 </a:t>
            </a:r>
            <a:r>
              <a:rPr lang="ko-KR" altLang="en-US" b="1" dirty="0" smtClean="0">
                <a:latin typeface="+mn-ea"/>
                <a:ea typeface="+mn-ea"/>
              </a:rPr>
              <a:t>디지털 인문학 동향에 대한 반응</a:t>
            </a:r>
            <a:endParaRPr lang="en-US" altLang="ko-KR" b="1" dirty="0" smtClean="0">
              <a:latin typeface="+mn-ea"/>
              <a:ea typeface="+mn-ea"/>
            </a:endParaRPr>
          </a:p>
          <a:p>
            <a:pPr marL="285750" indent="-285750">
              <a:buFont typeface="Wingdings" panose="05000000000000000000" pitchFamily="2" charset="2"/>
              <a:buChar char="v"/>
            </a:pPr>
            <a:endParaRPr lang="en-US" altLang="ko-KR" b="1" dirty="0" smtClean="0">
              <a:latin typeface="+mn-ea"/>
              <a:ea typeface="+mn-ea"/>
            </a:endParaRPr>
          </a:p>
          <a:p>
            <a:pPr marL="285750" indent="-285750">
              <a:lnSpc>
                <a:spcPct val="150000"/>
              </a:lnSpc>
              <a:buFont typeface="Wingdings" panose="05000000000000000000" pitchFamily="2" charset="2"/>
              <a:buChar char="§"/>
            </a:pPr>
            <a:r>
              <a:rPr lang="ko-KR" altLang="en-US" sz="1600" dirty="0">
                <a:latin typeface="+mn-ea"/>
                <a:ea typeface="+mn-ea"/>
              </a:rPr>
              <a:t>그러다가 최근 </a:t>
            </a:r>
            <a:r>
              <a:rPr lang="en-US" altLang="ko-KR" sz="1600" dirty="0">
                <a:latin typeface="+mn-ea"/>
                <a:ea typeface="+mn-ea"/>
              </a:rPr>
              <a:t>1~2</a:t>
            </a:r>
            <a:r>
              <a:rPr lang="ko-KR" altLang="en-US" sz="1600" dirty="0">
                <a:latin typeface="+mn-ea"/>
                <a:ea typeface="+mn-ea"/>
              </a:rPr>
              <a:t>년 사이 미국과 유럽에서 활발하게 확산되고 있는 디지털 인문학의 동향이 전해지면서 인문학 연구자들 스스로 인문지식과 </a:t>
            </a:r>
            <a:r>
              <a:rPr lang="en-US" altLang="ko-KR" sz="1600" dirty="0">
                <a:latin typeface="+mn-ea"/>
                <a:ea typeface="+mn-ea"/>
              </a:rPr>
              <a:t>ICT</a:t>
            </a:r>
            <a:r>
              <a:rPr lang="ko-KR" altLang="en-US" sz="1600" dirty="0">
                <a:latin typeface="+mn-ea"/>
                <a:ea typeface="+mn-ea"/>
              </a:rPr>
              <a:t>의 교섭에 관심을 갖기 시작</a:t>
            </a:r>
            <a:r>
              <a:rPr lang="en-US" altLang="ko-KR" sz="1600" dirty="0">
                <a:latin typeface="+mn-ea"/>
                <a:ea typeface="+mn-ea"/>
              </a:rPr>
              <a:t>.</a:t>
            </a:r>
          </a:p>
          <a:p>
            <a:pPr marL="285750" indent="-285750">
              <a:lnSpc>
                <a:spcPct val="150000"/>
              </a:lnSpc>
              <a:buFont typeface="Wingdings" panose="05000000000000000000" pitchFamily="2" charset="2"/>
              <a:buChar char="ü"/>
            </a:pPr>
            <a:r>
              <a:rPr lang="ko-KR" altLang="en-US" sz="1600" dirty="0">
                <a:latin typeface="+mn-ea"/>
                <a:ea typeface="+mn-ea"/>
              </a:rPr>
              <a:t>역사학회</a:t>
            </a:r>
            <a:r>
              <a:rPr lang="en-US" altLang="ko-KR" sz="1600" dirty="0">
                <a:latin typeface="+mn-ea"/>
                <a:ea typeface="+mn-ea"/>
              </a:rPr>
              <a:t>: 2014</a:t>
            </a:r>
            <a:r>
              <a:rPr lang="ko-KR" altLang="en-US" sz="1600" dirty="0">
                <a:latin typeface="+mn-ea"/>
                <a:ea typeface="+mn-ea"/>
              </a:rPr>
              <a:t>년 </a:t>
            </a:r>
            <a:r>
              <a:rPr lang="en-US" altLang="ko-KR" sz="1600" dirty="0">
                <a:latin typeface="+mn-ea"/>
                <a:ea typeface="+mn-ea"/>
              </a:rPr>
              <a:t>8</a:t>
            </a:r>
            <a:r>
              <a:rPr lang="ko-KR" altLang="en-US" sz="1600" dirty="0">
                <a:latin typeface="+mn-ea"/>
                <a:ea typeface="+mn-ea"/>
              </a:rPr>
              <a:t>월</a:t>
            </a:r>
            <a:r>
              <a:rPr lang="en-US" altLang="ko-KR" sz="1600" dirty="0">
                <a:latin typeface="+mn-ea"/>
                <a:ea typeface="+mn-ea"/>
              </a:rPr>
              <a:t>, </a:t>
            </a:r>
            <a:r>
              <a:rPr lang="ko-KR" altLang="en-US" sz="1600" dirty="0">
                <a:latin typeface="+mn-ea"/>
                <a:ea typeface="+mn-ea"/>
              </a:rPr>
              <a:t>하반기 학술대회의 주제를 “</a:t>
            </a:r>
            <a:r>
              <a:rPr lang="en-US" altLang="ko-KR" sz="1600" dirty="0">
                <a:latin typeface="+mn-ea"/>
                <a:ea typeface="+mn-ea"/>
              </a:rPr>
              <a:t>ICT</a:t>
            </a:r>
            <a:r>
              <a:rPr lang="ko-KR" altLang="en-US" sz="1600" dirty="0">
                <a:latin typeface="+mn-ea"/>
                <a:ea typeface="+mn-ea"/>
              </a:rPr>
              <a:t>와 역사학의 융합”으로 내걸고</a:t>
            </a:r>
            <a:r>
              <a:rPr lang="en-US" altLang="ko-KR" sz="1600" dirty="0">
                <a:latin typeface="+mn-ea"/>
                <a:ea typeface="+mn-ea"/>
              </a:rPr>
              <a:t>, </a:t>
            </a:r>
            <a:r>
              <a:rPr lang="ko-KR" altLang="en-US" sz="1600" dirty="0">
                <a:latin typeface="+mn-ea"/>
                <a:ea typeface="+mn-ea"/>
              </a:rPr>
              <a:t>새로운 역사연구 방법에 대한 가능성을 모색</a:t>
            </a:r>
            <a:endParaRPr lang="en-US" altLang="ko-KR" sz="1600" dirty="0">
              <a:latin typeface="+mn-ea"/>
              <a:ea typeface="+mn-ea"/>
            </a:endParaRPr>
          </a:p>
          <a:p>
            <a:pPr marL="285750" indent="-285750">
              <a:lnSpc>
                <a:spcPct val="150000"/>
              </a:lnSpc>
              <a:buFont typeface="Wingdings" panose="05000000000000000000" pitchFamily="2" charset="2"/>
              <a:buChar char="ü"/>
            </a:pPr>
            <a:r>
              <a:rPr lang="ko-KR" altLang="en-US" sz="1600" dirty="0" err="1">
                <a:latin typeface="+mn-ea"/>
                <a:ea typeface="+mn-ea"/>
              </a:rPr>
              <a:t>인문콘텐츠학회</a:t>
            </a:r>
            <a:r>
              <a:rPr lang="en-US" altLang="ko-KR" sz="1600" dirty="0">
                <a:latin typeface="+mn-ea"/>
                <a:ea typeface="+mn-ea"/>
              </a:rPr>
              <a:t>: 2014</a:t>
            </a:r>
            <a:r>
              <a:rPr lang="ko-KR" altLang="en-US" sz="1600" dirty="0">
                <a:latin typeface="+mn-ea"/>
                <a:ea typeface="+mn-ea"/>
              </a:rPr>
              <a:t>년 </a:t>
            </a:r>
            <a:r>
              <a:rPr lang="en-US" altLang="ko-KR" sz="1600" dirty="0">
                <a:latin typeface="+mn-ea"/>
                <a:ea typeface="+mn-ea"/>
              </a:rPr>
              <a:t>7</a:t>
            </a:r>
            <a:r>
              <a:rPr lang="ko-KR" altLang="en-US" sz="1600" dirty="0">
                <a:latin typeface="+mn-ea"/>
                <a:ea typeface="+mn-ea"/>
              </a:rPr>
              <a:t>월</a:t>
            </a:r>
            <a:r>
              <a:rPr lang="en-US" altLang="ko-KR" sz="1600" dirty="0">
                <a:latin typeface="+mn-ea"/>
                <a:ea typeface="+mn-ea"/>
              </a:rPr>
              <a:t>-8</a:t>
            </a:r>
            <a:r>
              <a:rPr lang="ko-KR" altLang="en-US" sz="1600" dirty="0">
                <a:latin typeface="+mn-ea"/>
                <a:ea typeface="+mn-ea"/>
              </a:rPr>
              <a:t>월</a:t>
            </a:r>
            <a:r>
              <a:rPr lang="en-US" altLang="ko-KR" sz="1600" dirty="0">
                <a:latin typeface="+mn-ea"/>
                <a:ea typeface="+mn-ea"/>
              </a:rPr>
              <a:t>, </a:t>
            </a:r>
            <a:r>
              <a:rPr lang="ko-KR" altLang="en-US" sz="1600" dirty="0">
                <a:latin typeface="+mn-ea"/>
                <a:ea typeface="+mn-ea"/>
              </a:rPr>
              <a:t>범인문학계를 대상으로 </a:t>
            </a:r>
            <a:r>
              <a:rPr lang="en-US" altLang="ko-KR" sz="1600" dirty="0">
                <a:latin typeface="+mn-ea"/>
                <a:ea typeface="+mn-ea"/>
              </a:rPr>
              <a:t>2</a:t>
            </a:r>
            <a:r>
              <a:rPr lang="ko-KR" altLang="en-US" sz="1600" dirty="0">
                <a:latin typeface="+mn-ea"/>
                <a:ea typeface="+mn-ea"/>
              </a:rPr>
              <a:t>회의 </a:t>
            </a:r>
            <a:r>
              <a:rPr lang="en-US" altLang="ko-KR" sz="1600" dirty="0">
                <a:latin typeface="+mn-ea"/>
                <a:ea typeface="+mn-ea"/>
              </a:rPr>
              <a:t>‘</a:t>
            </a:r>
            <a:r>
              <a:rPr lang="ko-KR" altLang="en-US" sz="1600" dirty="0">
                <a:latin typeface="+mn-ea"/>
                <a:ea typeface="+mn-ea"/>
              </a:rPr>
              <a:t>디지털 인문학 포럼</a:t>
            </a:r>
            <a:r>
              <a:rPr lang="en-US" altLang="ko-KR" sz="1600" dirty="0">
                <a:latin typeface="+mn-ea"/>
                <a:ea typeface="+mn-ea"/>
              </a:rPr>
              <a:t>’ </a:t>
            </a:r>
            <a:r>
              <a:rPr lang="ko-KR" altLang="en-US" sz="1600" dirty="0">
                <a:latin typeface="+mn-ea"/>
                <a:ea typeface="+mn-ea"/>
              </a:rPr>
              <a:t>개최 </a:t>
            </a:r>
            <a:endParaRPr lang="en-US" altLang="ko-KR" sz="1600" dirty="0">
              <a:latin typeface="+mn-ea"/>
              <a:ea typeface="+mn-ea"/>
            </a:endParaRPr>
          </a:p>
          <a:p>
            <a:pPr marL="285750" indent="-285750">
              <a:buFont typeface="Wingdings" panose="05000000000000000000" pitchFamily="2" charset="2"/>
              <a:buChar char="v"/>
            </a:pPr>
            <a:endParaRPr lang="en-US" altLang="ko-KR" sz="1400" b="1" dirty="0" smtClean="0">
              <a:latin typeface="+mn-ea"/>
              <a:ea typeface="+mn-ea"/>
            </a:endParaRPr>
          </a:p>
        </p:txBody>
      </p:sp>
      <p:sp>
        <p:nvSpPr>
          <p:cNvPr id="8"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9"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4</a:t>
            </a:r>
            <a:r>
              <a:rPr lang="en-US" altLang="ko-KR" sz="1400" b="1" dirty="0" smtClean="0">
                <a:solidFill>
                  <a:schemeClr val="bg1"/>
                </a:solidFill>
                <a:latin typeface="+mn-ea"/>
                <a:ea typeface="+mn-ea"/>
              </a:rPr>
              <a:t>. DH</a:t>
            </a:r>
            <a:r>
              <a:rPr lang="ko-KR" altLang="en-US" sz="1400" b="1" dirty="0" smtClean="0">
                <a:solidFill>
                  <a:schemeClr val="bg1"/>
                </a:solidFill>
                <a:latin typeface="+mn-ea"/>
                <a:ea typeface="+mn-ea"/>
              </a:rPr>
              <a:t>에 관한 한국 인문학계의 현안</a:t>
            </a:r>
            <a:endParaRPr lang="ko-KR" altLang="en-US" sz="1400" b="1" dirty="0" smtClean="0">
              <a:solidFill>
                <a:schemeClr val="bg1"/>
              </a:solidFill>
              <a:latin typeface="+mn-ea"/>
              <a:ea typeface="+mn-ea"/>
            </a:endParaRPr>
          </a:p>
        </p:txBody>
      </p:sp>
      <p:sp>
        <p:nvSpPr>
          <p:cNvPr id="11"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디지털 인문학에 대한 새로운 관심 태동</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2"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3450603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683568" y="2492896"/>
            <a:ext cx="7920880" cy="40323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683568" y="1000613"/>
            <a:ext cx="7920880" cy="5478423"/>
          </a:xfrm>
          <a:prstGeom prst="rect">
            <a:avLst/>
          </a:prstGeom>
        </p:spPr>
        <p:txBody>
          <a:bodyPr wrap="square">
            <a:spAutoFit/>
          </a:bodyPr>
          <a:lstStyle/>
          <a:p>
            <a:pPr marL="285750" indent="-285750">
              <a:buFont typeface="Wingdings" panose="05000000000000000000" pitchFamily="2" charset="2"/>
              <a:buChar char="v"/>
            </a:pPr>
            <a:r>
              <a:rPr lang="ko-KR" altLang="en-US" b="1" dirty="0" smtClean="0">
                <a:latin typeface="+mn-ea"/>
                <a:ea typeface="+mn-ea"/>
              </a:rPr>
              <a:t>인문학</a:t>
            </a:r>
            <a:r>
              <a:rPr lang="ko-KR" altLang="en-US" b="1" dirty="0">
                <a:latin typeface="+mn-ea"/>
                <a:ea typeface="+mn-ea"/>
              </a:rPr>
              <a:t>계</a:t>
            </a:r>
            <a:r>
              <a:rPr lang="en-US" altLang="ko-KR" b="1" dirty="0" smtClean="0">
                <a:latin typeface="+mn-ea"/>
                <a:ea typeface="+mn-ea"/>
              </a:rPr>
              <a:t>, </a:t>
            </a:r>
            <a:r>
              <a:rPr lang="ko-KR" altLang="en-US" b="1" dirty="0" smtClean="0">
                <a:latin typeface="+mn-ea"/>
                <a:ea typeface="+mn-ea"/>
              </a:rPr>
              <a:t>기존의 </a:t>
            </a:r>
            <a:r>
              <a:rPr lang="en-US" altLang="ko-KR" b="1" dirty="0" smtClean="0">
                <a:latin typeface="+mn-ea"/>
                <a:ea typeface="+mn-ea"/>
              </a:rPr>
              <a:t>’</a:t>
            </a:r>
            <a:r>
              <a:rPr lang="ko-KR" altLang="en-US" b="1" dirty="0" err="1" smtClean="0">
                <a:latin typeface="+mn-ea"/>
                <a:ea typeface="+mn-ea"/>
              </a:rPr>
              <a:t>문화콘텐츠학</a:t>
            </a:r>
            <a:r>
              <a:rPr lang="en-US" altLang="ko-KR" b="1" dirty="0" smtClean="0">
                <a:latin typeface="+mn-ea"/>
                <a:ea typeface="+mn-ea"/>
              </a:rPr>
              <a:t>’</a:t>
            </a:r>
            <a:r>
              <a:rPr lang="ko-KR" altLang="en-US" b="1" dirty="0" smtClean="0">
                <a:latin typeface="+mn-ea"/>
                <a:ea typeface="+mn-ea"/>
              </a:rPr>
              <a:t>에 대한 반성</a:t>
            </a:r>
            <a:endParaRPr lang="en-US" altLang="ko-KR" b="1" dirty="0" smtClean="0">
              <a:latin typeface="+mn-ea"/>
              <a:ea typeface="+mn-ea"/>
            </a:endParaRPr>
          </a:p>
          <a:p>
            <a:pPr marL="285750" indent="-285750">
              <a:buFont typeface="Wingdings" panose="05000000000000000000" pitchFamily="2" charset="2"/>
              <a:buChar char="v"/>
            </a:pPr>
            <a:endParaRPr lang="en-US" altLang="ko-KR" sz="1400" b="1" dirty="0" smtClean="0">
              <a:latin typeface="+mn-ea"/>
              <a:ea typeface="+mn-ea"/>
            </a:endParaRPr>
          </a:p>
          <a:p>
            <a:pPr marL="285750" indent="-285750">
              <a:lnSpc>
                <a:spcPct val="150000"/>
              </a:lnSpc>
              <a:buFont typeface="Wingdings" panose="05000000000000000000" pitchFamily="2" charset="2"/>
              <a:buChar char="§"/>
            </a:pPr>
            <a:r>
              <a:rPr lang="ko-KR" altLang="en-US" sz="1600" dirty="0" smtClean="0">
                <a:latin typeface="+mn-ea"/>
                <a:ea typeface="+mn-ea"/>
              </a:rPr>
              <a:t>한국의 </a:t>
            </a:r>
            <a:r>
              <a:rPr lang="en-US" altLang="ko-KR" sz="1600" dirty="0" smtClean="0">
                <a:latin typeface="+mn-ea"/>
                <a:ea typeface="+mn-ea"/>
              </a:rPr>
              <a:t>‘</a:t>
            </a:r>
            <a:r>
              <a:rPr lang="ko-KR" altLang="en-US" sz="1600" dirty="0" err="1" smtClean="0">
                <a:latin typeface="+mn-ea"/>
                <a:ea typeface="+mn-ea"/>
              </a:rPr>
              <a:t>문화콘텐츠학</a:t>
            </a:r>
            <a:r>
              <a:rPr lang="en-US" altLang="ko-KR" sz="1600" dirty="0" smtClean="0">
                <a:latin typeface="+mn-ea"/>
                <a:ea typeface="+mn-ea"/>
              </a:rPr>
              <a:t>’</a:t>
            </a:r>
            <a:r>
              <a:rPr lang="ko-KR" altLang="en-US" sz="1600" dirty="0" smtClean="0">
                <a:latin typeface="+mn-ea"/>
                <a:ea typeface="+mn-ea"/>
              </a:rPr>
              <a:t>이 지나친 산업 지향성으로 인문학에서 유리되어 온 것에 대한 </a:t>
            </a:r>
            <a:r>
              <a:rPr lang="ko-KR" altLang="en-US" sz="1600" dirty="0" smtClean="0">
                <a:latin typeface="+mn-ea"/>
                <a:ea typeface="+mn-ea"/>
              </a:rPr>
              <a:t>반성적 시각 대두</a:t>
            </a:r>
            <a:endParaRPr lang="en-US" altLang="ko-KR" sz="1600" dirty="0" smtClean="0">
              <a:latin typeface="+mn-ea"/>
              <a:ea typeface="+mn-ea"/>
            </a:endParaRPr>
          </a:p>
          <a:p>
            <a:pPr marL="285750" indent="-285750">
              <a:lnSpc>
                <a:spcPct val="150000"/>
              </a:lnSpc>
              <a:buFont typeface="Wingdings" panose="05000000000000000000" pitchFamily="2" charset="2"/>
              <a:buChar char="§"/>
            </a:pPr>
            <a:endParaRPr lang="en-US" altLang="ko-KR" sz="1400" dirty="0" smtClean="0">
              <a:latin typeface="+mn-ea"/>
              <a:ea typeface="+mn-ea"/>
            </a:endParaRPr>
          </a:p>
          <a:p>
            <a:pPr marL="285750" indent="-285750">
              <a:lnSpc>
                <a:spcPct val="150000"/>
              </a:lnSpc>
              <a:buFont typeface="Wingdings" panose="05000000000000000000" pitchFamily="2" charset="2"/>
              <a:buChar char="ü"/>
            </a:pPr>
            <a:r>
              <a:rPr lang="en-US" altLang="ko-KR" sz="1400" dirty="0" smtClean="0">
                <a:latin typeface="+mn-ea"/>
                <a:ea typeface="+mn-ea"/>
              </a:rPr>
              <a:t>“</a:t>
            </a:r>
            <a:r>
              <a:rPr lang="ko-KR" altLang="en-US" sz="1400" dirty="0" err="1">
                <a:latin typeface="+mn-ea"/>
                <a:ea typeface="+mn-ea"/>
              </a:rPr>
              <a:t>문화콘텐츠학은</a:t>
            </a:r>
            <a:r>
              <a:rPr lang="ko-KR" altLang="en-US" sz="1400" dirty="0">
                <a:latin typeface="+mn-ea"/>
                <a:ea typeface="+mn-ea"/>
              </a:rPr>
              <a:t> </a:t>
            </a:r>
            <a:r>
              <a:rPr lang="en-US" altLang="ko-KR" sz="1400" dirty="0">
                <a:latin typeface="+mn-ea"/>
                <a:ea typeface="+mn-ea"/>
              </a:rPr>
              <a:t>2000</a:t>
            </a:r>
            <a:r>
              <a:rPr lang="ko-KR" altLang="en-US" sz="1400" dirty="0">
                <a:latin typeface="+mn-ea"/>
                <a:ea typeface="+mn-ea"/>
              </a:rPr>
              <a:t>년대에 큰 인기를 누렸지만 현재에는 정체 상태에 머물고 있다</a:t>
            </a:r>
            <a:r>
              <a:rPr lang="en-US" altLang="ko-KR" sz="1400" dirty="0">
                <a:latin typeface="+mn-ea"/>
                <a:ea typeface="+mn-ea"/>
              </a:rPr>
              <a:t>. </a:t>
            </a:r>
            <a:r>
              <a:rPr lang="ko-KR" altLang="en-US" sz="1400" dirty="0">
                <a:latin typeface="+mn-ea"/>
                <a:ea typeface="+mn-ea"/>
              </a:rPr>
              <a:t>그 이유는 </a:t>
            </a:r>
            <a:r>
              <a:rPr lang="ko-KR" altLang="en-US" sz="1400" dirty="0" err="1">
                <a:latin typeface="+mn-ea"/>
                <a:ea typeface="+mn-ea"/>
              </a:rPr>
              <a:t>문화콘텐츠학에</a:t>
            </a:r>
            <a:r>
              <a:rPr lang="ko-KR" altLang="en-US" sz="1400" dirty="0">
                <a:latin typeface="+mn-ea"/>
                <a:ea typeface="+mn-ea"/>
              </a:rPr>
              <a:t> 필요한 통합적인 연구가 이루어지고 있지 않고 있으며</a:t>
            </a:r>
            <a:r>
              <a:rPr lang="en-US" altLang="ko-KR" sz="1400" dirty="0">
                <a:latin typeface="+mn-ea"/>
                <a:ea typeface="+mn-ea"/>
              </a:rPr>
              <a:t>, </a:t>
            </a:r>
            <a:r>
              <a:rPr lang="ko-KR" altLang="en-US" sz="1400" dirty="0" err="1">
                <a:latin typeface="+mn-ea"/>
                <a:ea typeface="+mn-ea"/>
              </a:rPr>
              <a:t>문화콘텐츠학의</a:t>
            </a:r>
            <a:r>
              <a:rPr lang="ko-KR" altLang="en-US" sz="1400" dirty="0">
                <a:latin typeface="+mn-ea"/>
                <a:ea typeface="+mn-ea"/>
              </a:rPr>
              <a:t> 지향점이 불명확하고</a:t>
            </a:r>
            <a:r>
              <a:rPr lang="en-US" altLang="ko-KR" sz="1400" dirty="0">
                <a:latin typeface="+mn-ea"/>
                <a:ea typeface="+mn-ea"/>
              </a:rPr>
              <a:t>, </a:t>
            </a:r>
            <a:r>
              <a:rPr lang="ko-KR" altLang="en-US" sz="1400" dirty="0" err="1">
                <a:latin typeface="+mn-ea"/>
                <a:ea typeface="+mn-ea"/>
              </a:rPr>
              <a:t>문화콘텐츠를</a:t>
            </a:r>
            <a:r>
              <a:rPr lang="ko-KR" altLang="en-US" sz="1400" dirty="0">
                <a:latin typeface="+mn-ea"/>
                <a:ea typeface="+mn-ea"/>
              </a:rPr>
              <a:t> 상업적으로만 보는 경향이 있기 때문에 </a:t>
            </a:r>
            <a:r>
              <a:rPr lang="ko-KR" altLang="en-US" sz="1400" dirty="0" err="1">
                <a:latin typeface="+mn-ea"/>
                <a:ea typeface="+mn-ea"/>
              </a:rPr>
              <a:t>문화콘텐츠학</a:t>
            </a:r>
            <a:r>
              <a:rPr lang="ko-KR" altLang="en-US" sz="1400" dirty="0">
                <a:latin typeface="+mn-ea"/>
                <a:ea typeface="+mn-ea"/>
              </a:rPr>
              <a:t> 자체도 상업적으로 흘러 버렸기 때문이다</a:t>
            </a:r>
            <a:r>
              <a:rPr lang="en-US" altLang="ko-KR" sz="1400" dirty="0">
                <a:latin typeface="+mn-ea"/>
                <a:ea typeface="+mn-ea"/>
              </a:rPr>
              <a:t>. </a:t>
            </a:r>
            <a:r>
              <a:rPr lang="en-US" altLang="ko-KR" sz="1400" dirty="0" smtClean="0">
                <a:latin typeface="+mn-ea"/>
                <a:ea typeface="+mn-ea"/>
              </a:rPr>
              <a:t>..... </a:t>
            </a:r>
            <a:r>
              <a:rPr lang="en-US" altLang="ko-KR" sz="1400" dirty="0">
                <a:latin typeface="+mn-ea"/>
                <a:ea typeface="+mn-ea"/>
              </a:rPr>
              <a:t>(</a:t>
            </a:r>
            <a:r>
              <a:rPr lang="ko-KR" altLang="en-US" sz="1400" dirty="0">
                <a:latin typeface="+mn-ea"/>
                <a:ea typeface="+mn-ea"/>
              </a:rPr>
              <a:t>이제는</a:t>
            </a:r>
            <a:r>
              <a:rPr lang="en-US" altLang="ko-KR" sz="1400" dirty="0">
                <a:latin typeface="+mn-ea"/>
                <a:ea typeface="+mn-ea"/>
              </a:rPr>
              <a:t>) </a:t>
            </a:r>
            <a:r>
              <a:rPr lang="ko-KR" altLang="en-US" sz="1400" dirty="0">
                <a:latin typeface="+mn-ea"/>
                <a:ea typeface="+mn-ea"/>
              </a:rPr>
              <a:t>인문학의 관점에서 디지털 기술의 장점을 어떻게 도입할 지를 고민해야 하며</a:t>
            </a:r>
            <a:r>
              <a:rPr lang="en-US" altLang="ko-KR" sz="1400" dirty="0">
                <a:latin typeface="+mn-ea"/>
                <a:ea typeface="+mn-ea"/>
              </a:rPr>
              <a:t>, </a:t>
            </a:r>
            <a:r>
              <a:rPr lang="ko-KR" altLang="en-US" sz="1400" dirty="0">
                <a:latin typeface="+mn-ea"/>
                <a:ea typeface="+mn-ea"/>
              </a:rPr>
              <a:t>인문학의 결과물을 대중과 공유하고 소통하는 것에 집중해야 한다</a:t>
            </a:r>
            <a:r>
              <a:rPr lang="en-US" altLang="ko-KR" sz="1400" dirty="0" smtClean="0">
                <a:latin typeface="+mn-ea"/>
                <a:ea typeface="+mn-ea"/>
              </a:rPr>
              <a:t>.” </a:t>
            </a:r>
            <a:r>
              <a:rPr lang="en-US" altLang="ko-KR" sz="1200" dirty="0" smtClean="0">
                <a:solidFill>
                  <a:schemeClr val="accent3">
                    <a:lumMod val="50000"/>
                  </a:schemeClr>
                </a:solidFill>
                <a:latin typeface="+mn-ea"/>
                <a:ea typeface="+mn-ea"/>
              </a:rPr>
              <a:t>(</a:t>
            </a:r>
            <a:r>
              <a:rPr lang="ko-KR" altLang="en-US" sz="1200" dirty="0">
                <a:solidFill>
                  <a:schemeClr val="accent3">
                    <a:lumMod val="50000"/>
                  </a:schemeClr>
                </a:solidFill>
                <a:latin typeface="+mn-ea"/>
                <a:ea typeface="+mn-ea"/>
              </a:rPr>
              <a:t>한동현</a:t>
            </a:r>
            <a:r>
              <a:rPr lang="en-US" altLang="ko-KR" sz="1200" dirty="0">
                <a:solidFill>
                  <a:schemeClr val="accent3">
                    <a:lumMod val="50000"/>
                  </a:schemeClr>
                </a:solidFill>
                <a:latin typeface="+mn-ea"/>
                <a:ea typeface="+mn-ea"/>
              </a:rPr>
              <a:t>, '</a:t>
            </a:r>
            <a:r>
              <a:rPr lang="ko-KR" altLang="en-US" sz="1200" dirty="0" err="1">
                <a:solidFill>
                  <a:schemeClr val="accent3">
                    <a:lumMod val="50000"/>
                  </a:schemeClr>
                </a:solidFill>
                <a:latin typeface="+mn-ea"/>
                <a:ea typeface="+mn-ea"/>
              </a:rPr>
              <a:t>문화콘텐츠학의</a:t>
            </a:r>
            <a:r>
              <a:rPr lang="ko-KR" altLang="en-US" sz="1200" dirty="0">
                <a:solidFill>
                  <a:schemeClr val="accent3">
                    <a:lumMod val="50000"/>
                  </a:schemeClr>
                </a:solidFill>
                <a:latin typeface="+mn-ea"/>
                <a:ea typeface="+mn-ea"/>
              </a:rPr>
              <a:t> 새로운 </a:t>
            </a:r>
            <a:r>
              <a:rPr lang="ko-KR" altLang="en-US" sz="1200" dirty="0" err="1">
                <a:solidFill>
                  <a:schemeClr val="accent3">
                    <a:lumMod val="50000"/>
                  </a:schemeClr>
                </a:solidFill>
                <a:latin typeface="+mn-ea"/>
                <a:ea typeface="+mn-ea"/>
              </a:rPr>
              <a:t>포지셔닝</a:t>
            </a:r>
            <a:r>
              <a:rPr lang="ko-KR" altLang="en-US" sz="1200" dirty="0">
                <a:solidFill>
                  <a:schemeClr val="accent3">
                    <a:lumMod val="50000"/>
                  </a:schemeClr>
                </a:solidFill>
                <a:latin typeface="+mn-ea"/>
                <a:ea typeface="+mn-ea"/>
              </a:rPr>
              <a:t> </a:t>
            </a:r>
            <a:r>
              <a:rPr lang="en-US" altLang="ko-KR" sz="1200" dirty="0">
                <a:solidFill>
                  <a:schemeClr val="accent3">
                    <a:lumMod val="50000"/>
                  </a:schemeClr>
                </a:solidFill>
                <a:latin typeface="+mn-ea"/>
                <a:ea typeface="+mn-ea"/>
              </a:rPr>
              <a:t>: </a:t>
            </a:r>
            <a:r>
              <a:rPr lang="ko-KR" altLang="en-US" sz="1200" dirty="0">
                <a:solidFill>
                  <a:schemeClr val="accent3">
                    <a:lumMod val="50000"/>
                  </a:schemeClr>
                </a:solidFill>
                <a:latin typeface="+mn-ea"/>
                <a:ea typeface="+mn-ea"/>
              </a:rPr>
              <a:t>디지털 인문학</a:t>
            </a:r>
            <a:r>
              <a:rPr lang="en-US" altLang="ko-KR" sz="1200" dirty="0">
                <a:solidFill>
                  <a:schemeClr val="accent3">
                    <a:lumMod val="50000"/>
                  </a:schemeClr>
                </a:solidFill>
                <a:latin typeface="+mn-ea"/>
                <a:ea typeface="+mn-ea"/>
              </a:rPr>
              <a:t>', </a:t>
            </a:r>
            <a:r>
              <a:rPr lang="ko-KR" altLang="en-US" sz="1200" dirty="0">
                <a:solidFill>
                  <a:schemeClr val="accent3">
                    <a:lumMod val="50000"/>
                  </a:schemeClr>
                </a:solidFill>
                <a:latin typeface="+mn-ea"/>
                <a:ea typeface="+mn-ea"/>
              </a:rPr>
              <a:t>한국문예비평연구 </a:t>
            </a:r>
            <a:r>
              <a:rPr lang="en-US" altLang="ko-KR" sz="1200" dirty="0" smtClean="0">
                <a:solidFill>
                  <a:schemeClr val="accent3">
                    <a:lumMod val="50000"/>
                  </a:schemeClr>
                </a:solidFill>
                <a:latin typeface="+mn-ea"/>
                <a:ea typeface="+mn-ea"/>
              </a:rPr>
              <a:t>40, </a:t>
            </a:r>
            <a:r>
              <a:rPr lang="ko-KR" altLang="en-US" sz="1200" dirty="0" smtClean="0">
                <a:solidFill>
                  <a:schemeClr val="accent3">
                    <a:lumMod val="50000"/>
                  </a:schemeClr>
                </a:solidFill>
                <a:latin typeface="+mn-ea"/>
                <a:ea typeface="+mn-ea"/>
              </a:rPr>
              <a:t> </a:t>
            </a:r>
            <a:r>
              <a:rPr lang="en-US" altLang="ko-KR" sz="1200" dirty="0">
                <a:solidFill>
                  <a:schemeClr val="accent3">
                    <a:lumMod val="50000"/>
                  </a:schemeClr>
                </a:solidFill>
                <a:latin typeface="+mn-ea"/>
                <a:ea typeface="+mn-ea"/>
              </a:rPr>
              <a:t>2013. 4</a:t>
            </a:r>
            <a:r>
              <a:rPr lang="en-US" altLang="ko-KR" sz="1200" dirty="0" smtClean="0">
                <a:solidFill>
                  <a:schemeClr val="accent3">
                    <a:lumMod val="50000"/>
                  </a:schemeClr>
                </a:solidFill>
                <a:latin typeface="+mn-ea"/>
                <a:ea typeface="+mn-ea"/>
              </a:rPr>
              <a:t>.)</a:t>
            </a:r>
          </a:p>
          <a:p>
            <a:pPr marL="285750" indent="-285750">
              <a:lnSpc>
                <a:spcPct val="150000"/>
              </a:lnSpc>
              <a:buFont typeface="Wingdings" panose="05000000000000000000" pitchFamily="2" charset="2"/>
              <a:buChar char="ü"/>
            </a:pPr>
            <a:endParaRPr lang="en-US" altLang="ko-KR" sz="1200" dirty="0">
              <a:solidFill>
                <a:schemeClr val="accent3">
                  <a:lumMod val="50000"/>
                </a:schemeClr>
              </a:solidFill>
              <a:latin typeface="+mn-ea"/>
              <a:ea typeface="+mn-ea"/>
            </a:endParaRPr>
          </a:p>
          <a:p>
            <a:pPr marL="285750" indent="-285750">
              <a:lnSpc>
                <a:spcPct val="150000"/>
              </a:lnSpc>
              <a:buFont typeface="Wingdings" panose="05000000000000000000" pitchFamily="2" charset="2"/>
              <a:buChar char="ü"/>
            </a:pPr>
            <a:r>
              <a:rPr lang="en-US" altLang="ko-KR" sz="1400" dirty="0">
                <a:latin typeface="+mn-ea"/>
                <a:ea typeface="+mn-ea"/>
              </a:rPr>
              <a:t>"</a:t>
            </a:r>
            <a:r>
              <a:rPr lang="ko-KR" altLang="en-US" sz="1400" dirty="0">
                <a:latin typeface="+mn-ea"/>
                <a:ea typeface="+mn-ea"/>
              </a:rPr>
              <a:t>한국의 경우</a:t>
            </a:r>
            <a:r>
              <a:rPr lang="en-US" altLang="ko-KR" sz="1400" dirty="0">
                <a:latin typeface="+mn-ea"/>
                <a:ea typeface="+mn-ea"/>
              </a:rPr>
              <a:t>, </a:t>
            </a:r>
            <a:r>
              <a:rPr lang="ko-KR" altLang="en-US" sz="1400" dirty="0">
                <a:latin typeface="+mn-ea"/>
                <a:ea typeface="+mn-ea"/>
              </a:rPr>
              <a:t>비록 디지털인문학이라는 표현을 사용하지는 않았지만</a:t>
            </a:r>
            <a:r>
              <a:rPr lang="en-US" altLang="ko-KR" sz="1400" dirty="0">
                <a:latin typeface="+mn-ea"/>
                <a:ea typeface="+mn-ea"/>
              </a:rPr>
              <a:t>, </a:t>
            </a:r>
            <a:r>
              <a:rPr lang="ko-KR" altLang="en-US" sz="1400" dirty="0">
                <a:latin typeface="+mn-ea"/>
                <a:ea typeface="+mn-ea"/>
              </a:rPr>
              <a:t>그와 유사한 시도들은 일찍부터 있어 왔다</a:t>
            </a:r>
            <a:r>
              <a:rPr lang="en-US" altLang="ko-KR" sz="1400" dirty="0" smtClean="0">
                <a:latin typeface="+mn-ea"/>
                <a:ea typeface="+mn-ea"/>
              </a:rPr>
              <a:t>. …. </a:t>
            </a:r>
            <a:r>
              <a:rPr lang="ko-KR" altLang="en-US" sz="1400" dirty="0" smtClean="0">
                <a:latin typeface="+mn-ea"/>
                <a:ea typeface="+mn-ea"/>
              </a:rPr>
              <a:t>한국에서는 </a:t>
            </a:r>
            <a:r>
              <a:rPr lang="ko-KR" altLang="en-US" sz="1400" dirty="0">
                <a:latin typeface="+mn-ea"/>
                <a:ea typeface="+mn-ea"/>
              </a:rPr>
              <a:t>이러한 모든 시도들이 기본적으로 </a:t>
            </a:r>
            <a:r>
              <a:rPr lang="ko-KR" altLang="en-US" sz="1400" dirty="0" err="1">
                <a:latin typeface="+mn-ea"/>
                <a:ea typeface="+mn-ea"/>
              </a:rPr>
              <a:t>문화콘텐츠</a:t>
            </a:r>
            <a:r>
              <a:rPr lang="ko-KR" altLang="en-US" sz="1400" dirty="0">
                <a:latin typeface="+mn-ea"/>
                <a:ea typeface="+mn-ea"/>
              </a:rPr>
              <a:t> 혹은 </a:t>
            </a:r>
            <a:r>
              <a:rPr lang="ko-KR" altLang="en-US" sz="1400" dirty="0" err="1">
                <a:latin typeface="+mn-ea"/>
                <a:ea typeface="+mn-ea"/>
              </a:rPr>
              <a:t>디지털문화콘텐츠라는</a:t>
            </a:r>
            <a:r>
              <a:rPr lang="ko-KR" altLang="en-US" sz="1400" dirty="0">
                <a:latin typeface="+mn-ea"/>
                <a:ea typeface="+mn-ea"/>
              </a:rPr>
              <a:t> 범주에서 추구되었다</a:t>
            </a:r>
            <a:r>
              <a:rPr lang="en-US" altLang="ko-KR" sz="1400" dirty="0">
                <a:latin typeface="+mn-ea"/>
                <a:ea typeface="+mn-ea"/>
              </a:rPr>
              <a:t>. </a:t>
            </a:r>
            <a:r>
              <a:rPr lang="ko-KR" altLang="en-US" sz="1400" dirty="0">
                <a:latin typeface="+mn-ea"/>
                <a:ea typeface="+mn-ea"/>
              </a:rPr>
              <a:t>문제는 이러한 시도들이 지나치게 성급하게 산업적 활용을 염두에 두었다는 점에서</a:t>
            </a:r>
            <a:r>
              <a:rPr lang="en-US" altLang="ko-KR" sz="1400" dirty="0">
                <a:latin typeface="+mn-ea"/>
                <a:ea typeface="+mn-ea"/>
              </a:rPr>
              <a:t>, </a:t>
            </a:r>
            <a:r>
              <a:rPr lang="ko-KR" altLang="en-US" sz="1400" dirty="0">
                <a:latin typeface="+mn-ea"/>
                <a:ea typeface="+mn-ea"/>
              </a:rPr>
              <a:t>실제로는 인문학과 디지털기술이 유리되는 결과를 </a:t>
            </a:r>
            <a:r>
              <a:rPr lang="ko-KR" altLang="en-US" sz="1400" dirty="0" smtClean="0">
                <a:latin typeface="+mn-ea"/>
                <a:ea typeface="+mn-ea"/>
              </a:rPr>
              <a:t>가져왔다는 점이다</a:t>
            </a:r>
            <a:r>
              <a:rPr lang="en-US" altLang="ko-KR" sz="1400" dirty="0" smtClean="0">
                <a:latin typeface="+mn-ea"/>
                <a:ea typeface="+mn-ea"/>
              </a:rPr>
              <a:t>.” </a:t>
            </a:r>
            <a:r>
              <a:rPr lang="en-US" altLang="ko-KR" sz="1200" dirty="0" smtClean="0">
                <a:solidFill>
                  <a:schemeClr val="accent3">
                    <a:lumMod val="50000"/>
                  </a:schemeClr>
                </a:solidFill>
                <a:latin typeface="+mn-ea"/>
                <a:ea typeface="+mn-ea"/>
              </a:rPr>
              <a:t>(</a:t>
            </a:r>
            <a:r>
              <a:rPr lang="ko-KR" altLang="en-US" sz="1200" dirty="0" smtClean="0">
                <a:solidFill>
                  <a:schemeClr val="accent3">
                    <a:lumMod val="50000"/>
                  </a:schemeClr>
                </a:solidFill>
                <a:latin typeface="+mn-ea"/>
                <a:ea typeface="+mn-ea"/>
              </a:rPr>
              <a:t>김현</a:t>
            </a:r>
            <a:r>
              <a:rPr lang="en-US" altLang="ko-KR" sz="1200" dirty="0">
                <a:solidFill>
                  <a:schemeClr val="accent3">
                    <a:lumMod val="50000"/>
                  </a:schemeClr>
                </a:solidFill>
                <a:latin typeface="+mn-ea"/>
                <a:ea typeface="+mn-ea"/>
              </a:rPr>
              <a:t>, </a:t>
            </a:r>
            <a:r>
              <a:rPr lang="ko-KR" altLang="en-US" sz="1200" dirty="0" err="1">
                <a:solidFill>
                  <a:schemeClr val="accent3">
                    <a:lumMod val="50000"/>
                  </a:schemeClr>
                </a:solidFill>
                <a:latin typeface="+mn-ea"/>
                <a:ea typeface="+mn-ea"/>
              </a:rPr>
              <a:t>김바로</a:t>
            </a:r>
            <a:r>
              <a:rPr lang="en-US" altLang="ko-KR" sz="1200" dirty="0">
                <a:solidFill>
                  <a:schemeClr val="accent3">
                    <a:lumMod val="50000"/>
                  </a:schemeClr>
                </a:solidFill>
                <a:latin typeface="+mn-ea"/>
                <a:ea typeface="+mn-ea"/>
              </a:rPr>
              <a:t>, </a:t>
            </a:r>
            <a:r>
              <a:rPr lang="ko-KR" altLang="en-US" sz="1200" dirty="0">
                <a:solidFill>
                  <a:schemeClr val="accent3">
                    <a:lumMod val="50000"/>
                  </a:schemeClr>
                </a:solidFill>
                <a:latin typeface="+mn-ea"/>
                <a:ea typeface="+mn-ea"/>
              </a:rPr>
              <a:t>미국 인문학재단</a:t>
            </a:r>
            <a:r>
              <a:rPr lang="en-US" altLang="ko-KR" sz="1200" dirty="0">
                <a:solidFill>
                  <a:schemeClr val="accent3">
                    <a:lumMod val="50000"/>
                  </a:schemeClr>
                </a:solidFill>
                <a:latin typeface="+mn-ea"/>
                <a:ea typeface="+mn-ea"/>
              </a:rPr>
              <a:t>(NEH)</a:t>
            </a:r>
            <a:r>
              <a:rPr lang="ko-KR" altLang="en-US" sz="1200" dirty="0">
                <a:solidFill>
                  <a:schemeClr val="accent3">
                    <a:lumMod val="50000"/>
                  </a:schemeClr>
                </a:solidFill>
                <a:latin typeface="+mn-ea"/>
                <a:ea typeface="+mn-ea"/>
              </a:rPr>
              <a:t>의 디지털인문학 육성 사업</a:t>
            </a:r>
            <a:r>
              <a:rPr lang="en-US" altLang="ko-KR" sz="1200" dirty="0">
                <a:solidFill>
                  <a:schemeClr val="accent3">
                    <a:lumMod val="50000"/>
                  </a:schemeClr>
                </a:solidFill>
                <a:latin typeface="+mn-ea"/>
                <a:ea typeface="+mn-ea"/>
              </a:rPr>
              <a:t>, </a:t>
            </a:r>
            <a:r>
              <a:rPr lang="ko-KR" altLang="en-US" sz="1200" dirty="0" err="1">
                <a:solidFill>
                  <a:schemeClr val="accent3">
                    <a:lumMod val="50000"/>
                  </a:schemeClr>
                </a:solidFill>
                <a:latin typeface="+mn-ea"/>
                <a:ea typeface="+mn-ea"/>
              </a:rPr>
              <a:t>인문콘텐츠</a:t>
            </a:r>
            <a:r>
              <a:rPr lang="ko-KR" altLang="en-US" sz="1200" dirty="0">
                <a:solidFill>
                  <a:schemeClr val="accent3">
                    <a:lumMod val="50000"/>
                  </a:schemeClr>
                </a:solidFill>
                <a:latin typeface="+mn-ea"/>
                <a:ea typeface="+mn-ea"/>
              </a:rPr>
              <a:t> </a:t>
            </a:r>
            <a:r>
              <a:rPr lang="en-US" altLang="ko-KR" sz="1200" dirty="0">
                <a:solidFill>
                  <a:schemeClr val="accent3">
                    <a:lumMod val="50000"/>
                  </a:schemeClr>
                </a:solidFill>
                <a:latin typeface="+mn-ea"/>
                <a:ea typeface="+mn-ea"/>
              </a:rPr>
              <a:t>34, 2014. 9</a:t>
            </a:r>
            <a:r>
              <a:rPr lang="en-US" altLang="ko-KR" sz="1200" dirty="0" smtClean="0">
                <a:solidFill>
                  <a:schemeClr val="accent3">
                    <a:lumMod val="50000"/>
                  </a:schemeClr>
                </a:solidFill>
                <a:latin typeface="+mn-ea"/>
                <a:ea typeface="+mn-ea"/>
              </a:rPr>
              <a:t>.)</a:t>
            </a:r>
            <a:endParaRPr lang="en-US" altLang="ko-KR" sz="1200" dirty="0">
              <a:solidFill>
                <a:schemeClr val="accent3">
                  <a:lumMod val="50000"/>
                </a:schemeClr>
              </a:solidFill>
              <a:latin typeface="+mn-ea"/>
              <a:ea typeface="+mn-ea"/>
            </a:endParaRPr>
          </a:p>
        </p:txBody>
      </p:sp>
      <p:sp>
        <p:nvSpPr>
          <p:cNvPr id="10"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4</a:t>
            </a:r>
            <a:r>
              <a:rPr lang="en-US" altLang="ko-KR" sz="1400" b="1" dirty="0" smtClean="0">
                <a:solidFill>
                  <a:schemeClr val="bg1"/>
                </a:solidFill>
                <a:latin typeface="+mn-ea"/>
                <a:ea typeface="+mn-ea"/>
              </a:rPr>
              <a:t>. DH</a:t>
            </a:r>
            <a:r>
              <a:rPr lang="ko-KR" altLang="en-US" sz="1400" b="1" dirty="0" smtClean="0">
                <a:solidFill>
                  <a:schemeClr val="bg1"/>
                </a:solidFill>
                <a:latin typeface="+mn-ea"/>
                <a:ea typeface="+mn-ea"/>
              </a:rPr>
              <a:t>에 관한 한국 인문학계의 현안</a:t>
            </a:r>
            <a:endParaRPr lang="ko-KR" altLang="en-US" sz="1400" b="1" dirty="0" smtClean="0">
              <a:solidFill>
                <a:schemeClr val="bg1"/>
              </a:solidFill>
              <a:latin typeface="+mn-ea"/>
              <a:ea typeface="+mn-ea"/>
            </a:endParaRPr>
          </a:p>
        </p:txBody>
      </p:sp>
      <p:sp>
        <p:nvSpPr>
          <p:cNvPr id="13"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기존 </a:t>
            </a:r>
            <a:r>
              <a:rPr lang="ko-KR" altLang="en-US" sz="1400" dirty="0" err="1" smtClean="0">
                <a:latin typeface="+mn-ea"/>
              </a:rPr>
              <a:t>문화콘텐츠학에</a:t>
            </a:r>
            <a:r>
              <a:rPr lang="ko-KR" altLang="en-US" sz="1400" dirty="0" smtClean="0">
                <a:latin typeface="+mn-ea"/>
              </a:rPr>
              <a:t> 대한 반성</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4"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1618265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683568" y="1556792"/>
            <a:ext cx="7920880"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683568" y="1000613"/>
            <a:ext cx="7920880" cy="5632311"/>
          </a:xfrm>
          <a:prstGeom prst="rect">
            <a:avLst/>
          </a:prstGeom>
        </p:spPr>
        <p:txBody>
          <a:bodyPr wrap="square">
            <a:spAutoFit/>
          </a:bodyPr>
          <a:lstStyle/>
          <a:p>
            <a:pPr marL="285750" indent="-285750">
              <a:buFont typeface="Wingdings" panose="05000000000000000000" pitchFamily="2" charset="2"/>
              <a:buChar char="v"/>
            </a:pPr>
            <a:r>
              <a:rPr lang="ko-KR" altLang="en-US" b="1" dirty="0" smtClean="0">
                <a:latin typeface="+mn-ea"/>
                <a:ea typeface="+mn-ea"/>
              </a:rPr>
              <a:t>교육부</a:t>
            </a:r>
            <a:r>
              <a:rPr lang="en-US" altLang="ko-KR" b="1" dirty="0">
                <a:latin typeface="+mn-ea"/>
                <a:ea typeface="+mn-ea"/>
              </a:rPr>
              <a:t>, </a:t>
            </a:r>
            <a:r>
              <a:rPr lang="ko-KR" altLang="en-US" b="1" dirty="0">
                <a:latin typeface="+mn-ea"/>
                <a:ea typeface="+mn-ea"/>
              </a:rPr>
              <a:t>국가전략 소프트웨어 </a:t>
            </a:r>
            <a:r>
              <a:rPr lang="ko-KR" altLang="en-US" b="1" dirty="0" smtClean="0">
                <a:latin typeface="+mn-ea"/>
                <a:ea typeface="+mn-ea"/>
              </a:rPr>
              <a:t>교육 확대 실시 </a:t>
            </a:r>
            <a:r>
              <a:rPr lang="ko-KR" altLang="en-US" b="1" dirty="0">
                <a:latin typeface="+mn-ea"/>
                <a:ea typeface="+mn-ea"/>
              </a:rPr>
              <a:t>발표</a:t>
            </a:r>
            <a:endParaRPr lang="ko-KR" altLang="en-US" dirty="0">
              <a:latin typeface="+mn-ea"/>
              <a:ea typeface="+mn-ea"/>
            </a:endParaRPr>
          </a:p>
          <a:p>
            <a:pPr marL="285750" indent="-285750">
              <a:buFont typeface="Arial" panose="020B0604020202020204" pitchFamily="34" charset="0"/>
              <a:buChar char="•"/>
            </a:pPr>
            <a:endParaRPr lang="en-US" altLang="ko-KR" dirty="0" smtClean="0">
              <a:latin typeface="+mn-ea"/>
              <a:ea typeface="+mn-ea"/>
            </a:endParaRPr>
          </a:p>
          <a:p>
            <a:pPr marL="285750" indent="-285750">
              <a:lnSpc>
                <a:spcPct val="150000"/>
              </a:lnSpc>
              <a:buFont typeface="Wingdings" panose="05000000000000000000" pitchFamily="2" charset="2"/>
              <a:buChar char="§"/>
            </a:pPr>
            <a:r>
              <a:rPr lang="en-US" altLang="ko-KR" sz="1400" dirty="0" smtClean="0">
                <a:latin typeface="+mn-ea"/>
                <a:ea typeface="+mn-ea"/>
              </a:rPr>
              <a:t>2014</a:t>
            </a:r>
            <a:r>
              <a:rPr lang="ko-KR" altLang="en-US" sz="1400" dirty="0" smtClean="0">
                <a:latin typeface="+mn-ea"/>
                <a:ea typeface="+mn-ea"/>
              </a:rPr>
              <a:t>년 </a:t>
            </a:r>
            <a:r>
              <a:rPr lang="en-US" altLang="ko-KR" sz="1400" dirty="0" smtClean="0">
                <a:latin typeface="+mn-ea"/>
                <a:ea typeface="+mn-ea"/>
              </a:rPr>
              <a:t>7</a:t>
            </a:r>
            <a:r>
              <a:rPr lang="ko-KR" altLang="en-US" sz="1400" dirty="0">
                <a:latin typeface="+mn-ea"/>
                <a:ea typeface="+mn-ea"/>
              </a:rPr>
              <a:t>월 </a:t>
            </a:r>
            <a:r>
              <a:rPr lang="en-US" altLang="ko-KR" sz="1400" dirty="0">
                <a:latin typeface="+mn-ea"/>
                <a:ea typeface="+mn-ea"/>
              </a:rPr>
              <a:t>23</a:t>
            </a:r>
            <a:r>
              <a:rPr lang="ko-KR" altLang="en-US" sz="1400" dirty="0">
                <a:latin typeface="+mn-ea"/>
                <a:ea typeface="+mn-ea"/>
              </a:rPr>
              <a:t>일</a:t>
            </a:r>
            <a:r>
              <a:rPr lang="en-US" altLang="ko-KR" sz="1400" dirty="0">
                <a:latin typeface="+mn-ea"/>
                <a:ea typeface="+mn-ea"/>
              </a:rPr>
              <a:t>, </a:t>
            </a:r>
            <a:r>
              <a:rPr lang="ko-KR" altLang="en-US" sz="1400" dirty="0">
                <a:latin typeface="+mn-ea"/>
                <a:ea typeface="+mn-ea"/>
              </a:rPr>
              <a:t>정부는 박근혜 대통령 등 관계자 </a:t>
            </a:r>
            <a:r>
              <a:rPr lang="en-US" altLang="ko-KR" sz="1400" dirty="0">
                <a:latin typeface="+mn-ea"/>
                <a:ea typeface="+mn-ea"/>
              </a:rPr>
              <a:t>170</a:t>
            </a:r>
            <a:r>
              <a:rPr lang="ko-KR" altLang="en-US" sz="1400" dirty="0">
                <a:latin typeface="+mn-ea"/>
                <a:ea typeface="+mn-ea"/>
              </a:rPr>
              <a:t>여명이 참석한 가운데 </a:t>
            </a:r>
            <a:r>
              <a:rPr lang="ko-KR" altLang="en-US" sz="1400" dirty="0" err="1">
                <a:latin typeface="+mn-ea"/>
                <a:ea typeface="+mn-ea"/>
              </a:rPr>
              <a:t>판교테크노밸리</a:t>
            </a:r>
            <a:r>
              <a:rPr lang="ko-KR" altLang="en-US" sz="1400" dirty="0">
                <a:latin typeface="+mn-ea"/>
                <a:ea typeface="+mn-ea"/>
              </a:rPr>
              <a:t> 공공지원센터에서 ‘소프트웨어 중심사회 실현 전략’을 </a:t>
            </a:r>
            <a:r>
              <a:rPr lang="ko-KR" altLang="en-US" sz="1400" dirty="0" smtClean="0">
                <a:latin typeface="+mn-ea"/>
                <a:ea typeface="+mn-ea"/>
              </a:rPr>
              <a:t>발표</a:t>
            </a:r>
            <a:r>
              <a:rPr lang="en-US" altLang="ko-KR" sz="1400" dirty="0" smtClean="0">
                <a:latin typeface="+mn-ea"/>
                <a:ea typeface="+mn-ea"/>
              </a:rPr>
              <a:t>. </a:t>
            </a:r>
            <a:endParaRPr lang="en-US" altLang="ko-KR" sz="1400" dirty="0">
              <a:latin typeface="+mn-ea"/>
              <a:ea typeface="+mn-ea"/>
            </a:endParaRPr>
          </a:p>
          <a:p>
            <a:pPr lvl="1">
              <a:lnSpc>
                <a:spcPct val="150000"/>
              </a:lnSpc>
            </a:pPr>
            <a:r>
              <a:rPr lang="en-US" altLang="ko-KR" sz="1400" dirty="0">
                <a:latin typeface="+mn-ea"/>
              </a:rPr>
              <a:t>※ </a:t>
            </a:r>
            <a:r>
              <a:rPr lang="en-US" altLang="ko-KR" sz="1400" dirty="0" smtClean="0">
                <a:latin typeface="+mn-ea"/>
              </a:rPr>
              <a:t> </a:t>
            </a:r>
            <a:r>
              <a:rPr lang="ko-KR" altLang="en-US" sz="1400" dirty="0" err="1" smtClean="0">
                <a:latin typeface="+mn-ea"/>
                <a:ea typeface="+mn-ea"/>
              </a:rPr>
              <a:t>미래창조과학부는</a:t>
            </a:r>
            <a:r>
              <a:rPr lang="ko-KR" altLang="en-US" sz="1400" dirty="0" smtClean="0">
                <a:latin typeface="+mn-ea"/>
                <a:ea typeface="+mn-ea"/>
              </a:rPr>
              <a:t> </a:t>
            </a:r>
            <a:r>
              <a:rPr lang="en-US" altLang="ko-KR" sz="1400" dirty="0">
                <a:latin typeface="+mn-ea"/>
                <a:ea typeface="+mn-ea"/>
              </a:rPr>
              <a:t>SW</a:t>
            </a:r>
            <a:r>
              <a:rPr lang="ko-KR" altLang="en-US" sz="1400" dirty="0">
                <a:latin typeface="+mn-ea"/>
                <a:ea typeface="+mn-ea"/>
              </a:rPr>
              <a:t>중심사회 실현을 위한 청사진을 제시</a:t>
            </a:r>
            <a:r>
              <a:rPr lang="en-US" altLang="ko-KR" sz="1400" dirty="0">
                <a:latin typeface="+mn-ea"/>
                <a:ea typeface="+mn-ea"/>
              </a:rPr>
              <a:t>, </a:t>
            </a:r>
            <a:r>
              <a:rPr lang="ko-KR" altLang="en-US" sz="1400" dirty="0">
                <a:latin typeface="+mn-ea"/>
                <a:ea typeface="+mn-ea"/>
              </a:rPr>
              <a:t>교육부는 ‘초</a:t>
            </a:r>
            <a:r>
              <a:rPr lang="en-US" altLang="ko-KR" sz="1400" dirty="0">
                <a:latin typeface="+mn-ea"/>
                <a:ea typeface="+mn-ea"/>
              </a:rPr>
              <a:t>·</a:t>
            </a:r>
            <a:r>
              <a:rPr lang="ko-KR" altLang="en-US" sz="1400" dirty="0">
                <a:latin typeface="+mn-ea"/>
                <a:ea typeface="+mn-ea"/>
              </a:rPr>
              <a:t>중등 </a:t>
            </a:r>
            <a:r>
              <a:rPr lang="en-US" altLang="ko-KR" sz="1400" dirty="0">
                <a:latin typeface="+mn-ea"/>
                <a:ea typeface="+mn-ea"/>
              </a:rPr>
              <a:t>SW</a:t>
            </a:r>
            <a:r>
              <a:rPr lang="ko-KR" altLang="en-US" sz="1400" dirty="0">
                <a:latin typeface="+mn-ea"/>
                <a:ea typeface="+mn-ea"/>
              </a:rPr>
              <a:t>교육 </a:t>
            </a:r>
            <a:r>
              <a:rPr lang="ko-KR" altLang="en-US" sz="1400" dirty="0" err="1">
                <a:latin typeface="+mn-ea"/>
                <a:ea typeface="+mn-ea"/>
              </a:rPr>
              <a:t>활성화방안</a:t>
            </a:r>
            <a:r>
              <a:rPr lang="ko-KR" altLang="en-US" sz="1400" dirty="0">
                <a:latin typeface="+mn-ea"/>
                <a:ea typeface="+mn-ea"/>
              </a:rPr>
              <a:t>’을</a:t>
            </a:r>
            <a:r>
              <a:rPr lang="en-US" altLang="ko-KR" sz="1400" dirty="0">
                <a:latin typeface="+mn-ea"/>
                <a:ea typeface="+mn-ea"/>
              </a:rPr>
              <a:t>, </a:t>
            </a:r>
            <a:r>
              <a:rPr lang="ko-KR" altLang="en-US" sz="1400" dirty="0" err="1">
                <a:latin typeface="+mn-ea"/>
                <a:ea typeface="+mn-ea"/>
              </a:rPr>
              <a:t>산업부는</a:t>
            </a:r>
            <a:r>
              <a:rPr lang="ko-KR" altLang="en-US" sz="1400" dirty="0">
                <a:latin typeface="+mn-ea"/>
                <a:ea typeface="+mn-ea"/>
              </a:rPr>
              <a:t> ‘제조업의 </a:t>
            </a:r>
            <a:r>
              <a:rPr lang="en-US" altLang="ko-KR" sz="1400" dirty="0">
                <a:latin typeface="+mn-ea"/>
                <a:ea typeface="+mn-ea"/>
              </a:rPr>
              <a:t>SW</a:t>
            </a:r>
            <a:r>
              <a:rPr lang="ko-KR" altLang="en-US" sz="1400" dirty="0">
                <a:latin typeface="+mn-ea"/>
                <a:ea typeface="+mn-ea"/>
              </a:rPr>
              <a:t>융합 및 활용전략’을</a:t>
            </a:r>
            <a:r>
              <a:rPr lang="en-US" altLang="ko-KR" sz="1400" dirty="0">
                <a:latin typeface="+mn-ea"/>
                <a:ea typeface="+mn-ea"/>
              </a:rPr>
              <a:t>, </a:t>
            </a:r>
            <a:r>
              <a:rPr lang="ko-KR" altLang="en-US" sz="1400" dirty="0" smtClean="0">
                <a:latin typeface="+mn-ea"/>
                <a:ea typeface="+mn-ea"/>
              </a:rPr>
              <a:t>문화체육관광부는 </a:t>
            </a:r>
            <a:r>
              <a:rPr lang="ko-KR" altLang="en-US" sz="1400" dirty="0">
                <a:latin typeface="+mn-ea"/>
                <a:ea typeface="+mn-ea"/>
              </a:rPr>
              <a:t>‘</a:t>
            </a:r>
            <a:r>
              <a:rPr lang="en-US" altLang="ko-KR" sz="1400" dirty="0">
                <a:latin typeface="+mn-ea"/>
                <a:ea typeface="+mn-ea"/>
              </a:rPr>
              <a:t>SW</a:t>
            </a:r>
            <a:r>
              <a:rPr lang="ko-KR" altLang="en-US" sz="1400" dirty="0">
                <a:latin typeface="+mn-ea"/>
                <a:ea typeface="+mn-ea"/>
              </a:rPr>
              <a:t>저작권 보호</a:t>
            </a:r>
            <a:r>
              <a:rPr lang="en-US" altLang="ko-KR" sz="1400" dirty="0">
                <a:latin typeface="+mn-ea"/>
                <a:ea typeface="+mn-ea"/>
              </a:rPr>
              <a:t>·</a:t>
            </a:r>
            <a:r>
              <a:rPr lang="ko-KR" altLang="en-US" sz="1400" dirty="0">
                <a:latin typeface="+mn-ea"/>
                <a:ea typeface="+mn-ea"/>
              </a:rPr>
              <a:t>이용기반 확산방안’을 </a:t>
            </a:r>
            <a:r>
              <a:rPr lang="ko-KR" altLang="en-US" sz="1400" dirty="0" smtClean="0">
                <a:latin typeface="+mn-ea"/>
                <a:ea typeface="+mn-ea"/>
              </a:rPr>
              <a:t>발표</a:t>
            </a:r>
            <a:r>
              <a:rPr lang="en-US" altLang="ko-KR" sz="1400" dirty="0" smtClean="0">
                <a:latin typeface="+mn-ea"/>
                <a:ea typeface="+mn-ea"/>
              </a:rPr>
              <a:t>.</a:t>
            </a:r>
            <a:endParaRPr lang="ko-KR" altLang="en-US" sz="1400" dirty="0">
              <a:latin typeface="+mn-ea"/>
              <a:ea typeface="+mn-ea"/>
            </a:endParaRPr>
          </a:p>
          <a:p>
            <a:pPr marL="285750" indent="-285750">
              <a:lnSpc>
                <a:spcPct val="150000"/>
              </a:lnSpc>
              <a:buFont typeface="Wingdings" panose="05000000000000000000" pitchFamily="2" charset="2"/>
              <a:buChar char="§"/>
            </a:pPr>
            <a:r>
              <a:rPr lang="ko-KR" altLang="en-US" sz="1400" dirty="0" smtClean="0">
                <a:latin typeface="+mn-ea"/>
                <a:ea typeface="+mn-ea"/>
              </a:rPr>
              <a:t>소프트웨어 </a:t>
            </a:r>
            <a:r>
              <a:rPr lang="ko-KR" altLang="en-US" sz="1400" dirty="0">
                <a:latin typeface="+mn-ea"/>
                <a:ea typeface="+mn-ea"/>
              </a:rPr>
              <a:t>교육을 정규 독립 교과로 정해 초</a:t>
            </a:r>
            <a:r>
              <a:rPr lang="en-US" altLang="ko-KR" sz="1400" dirty="0">
                <a:latin typeface="+mn-ea"/>
                <a:ea typeface="+mn-ea"/>
              </a:rPr>
              <a:t>·</a:t>
            </a:r>
            <a:r>
              <a:rPr lang="ko-KR" altLang="en-US" sz="1400" dirty="0">
                <a:latin typeface="+mn-ea"/>
                <a:ea typeface="+mn-ea"/>
              </a:rPr>
              <a:t>중학교에서 필수과목으로 </a:t>
            </a:r>
            <a:r>
              <a:rPr lang="ko-KR" altLang="en-US" sz="1400" dirty="0" smtClean="0">
                <a:latin typeface="+mn-ea"/>
                <a:ea typeface="+mn-ea"/>
              </a:rPr>
              <a:t>교육</a:t>
            </a:r>
            <a:r>
              <a:rPr lang="en-US" altLang="ko-KR" sz="1400" dirty="0" smtClean="0">
                <a:latin typeface="+mn-ea"/>
                <a:ea typeface="+mn-ea"/>
              </a:rPr>
              <a:t>.</a:t>
            </a:r>
            <a:endParaRPr lang="en-US" altLang="ko-KR" sz="1400" dirty="0">
              <a:latin typeface="+mn-ea"/>
              <a:ea typeface="+mn-ea"/>
            </a:endParaRPr>
          </a:p>
          <a:p>
            <a:pPr lvl="1">
              <a:lnSpc>
                <a:spcPct val="150000"/>
              </a:lnSpc>
            </a:pPr>
            <a:r>
              <a:rPr lang="en-US" altLang="ko-KR" sz="1400" dirty="0" smtClean="0">
                <a:latin typeface="+mn-ea"/>
              </a:rPr>
              <a:t>※  </a:t>
            </a:r>
            <a:r>
              <a:rPr lang="ko-KR" altLang="en-US" sz="1400" dirty="0" smtClean="0">
                <a:latin typeface="+mn-ea"/>
                <a:ea typeface="+mn-ea"/>
              </a:rPr>
              <a:t>중학생은 </a:t>
            </a:r>
            <a:r>
              <a:rPr lang="en-US" altLang="ko-KR" sz="1400" dirty="0">
                <a:latin typeface="+mn-ea"/>
                <a:ea typeface="+mn-ea"/>
              </a:rPr>
              <a:t>2015</a:t>
            </a:r>
            <a:r>
              <a:rPr lang="ko-KR" altLang="en-US" sz="1400" dirty="0">
                <a:latin typeface="+mn-ea"/>
                <a:ea typeface="+mn-ea"/>
              </a:rPr>
              <a:t>년부터</a:t>
            </a:r>
            <a:r>
              <a:rPr lang="en-US" altLang="ko-KR" sz="1400" dirty="0">
                <a:latin typeface="+mn-ea"/>
                <a:ea typeface="+mn-ea"/>
              </a:rPr>
              <a:t>, </a:t>
            </a:r>
            <a:r>
              <a:rPr lang="ko-KR" altLang="en-US" sz="1400" dirty="0">
                <a:latin typeface="+mn-ea"/>
                <a:ea typeface="+mn-ea"/>
              </a:rPr>
              <a:t>초등학생은 </a:t>
            </a:r>
            <a:r>
              <a:rPr lang="en-US" altLang="ko-KR" sz="1400" dirty="0">
                <a:latin typeface="+mn-ea"/>
                <a:ea typeface="+mn-ea"/>
              </a:rPr>
              <a:t>2017</a:t>
            </a:r>
            <a:r>
              <a:rPr lang="ko-KR" altLang="en-US" sz="1400" dirty="0">
                <a:latin typeface="+mn-ea"/>
                <a:ea typeface="+mn-ea"/>
              </a:rPr>
              <a:t>년부터 의무적으로 소프트웨어 교육을 받게 하고 고등학교는 </a:t>
            </a:r>
            <a:r>
              <a:rPr lang="en-US" altLang="ko-KR" sz="1400" dirty="0">
                <a:latin typeface="+mn-ea"/>
                <a:ea typeface="+mn-ea"/>
              </a:rPr>
              <a:t>2018</a:t>
            </a:r>
            <a:r>
              <a:rPr lang="ko-KR" altLang="en-US" sz="1400" dirty="0">
                <a:latin typeface="+mn-ea"/>
                <a:ea typeface="+mn-ea"/>
              </a:rPr>
              <a:t>년부터 현재 심화선택과목에서 일반선택과목으로 분류해 교육 기회를 </a:t>
            </a:r>
            <a:r>
              <a:rPr lang="ko-KR" altLang="en-US" sz="1400" dirty="0" smtClean="0">
                <a:latin typeface="+mn-ea"/>
                <a:ea typeface="+mn-ea"/>
              </a:rPr>
              <a:t>확대 </a:t>
            </a:r>
            <a:endParaRPr lang="en-US" altLang="ko-KR" sz="1400" dirty="0">
              <a:latin typeface="+mn-ea"/>
              <a:ea typeface="+mn-ea"/>
            </a:endParaRPr>
          </a:p>
          <a:p>
            <a:pPr>
              <a:lnSpc>
                <a:spcPct val="150000"/>
              </a:lnSpc>
            </a:pPr>
            <a:endParaRPr lang="en-US" altLang="ko-KR" sz="1400" dirty="0" smtClean="0"/>
          </a:p>
          <a:p>
            <a:pPr>
              <a:lnSpc>
                <a:spcPct val="150000"/>
              </a:lnSpc>
            </a:pPr>
            <a:r>
              <a:rPr lang="ko-KR" altLang="en-US" sz="1600" dirty="0" smtClean="0"/>
              <a:t>☞ </a:t>
            </a:r>
            <a:r>
              <a:rPr lang="ko-KR" altLang="en-US" sz="1600" dirty="0" smtClean="0">
                <a:latin typeface="+mn-ea"/>
                <a:ea typeface="+mn-ea"/>
              </a:rPr>
              <a:t>교육 </a:t>
            </a:r>
            <a:r>
              <a:rPr lang="ko-KR" altLang="en-US" sz="1600" dirty="0" err="1" smtClean="0">
                <a:latin typeface="+mn-ea"/>
                <a:ea typeface="+mn-ea"/>
              </a:rPr>
              <a:t>콘텐츠</a:t>
            </a:r>
            <a:r>
              <a:rPr lang="ko-KR" altLang="en-US" sz="1600" dirty="0" smtClean="0">
                <a:latin typeface="+mn-ea"/>
                <a:ea typeface="+mn-ea"/>
              </a:rPr>
              <a:t> 개발 및 교사 양성 문제 </a:t>
            </a:r>
            <a:r>
              <a:rPr lang="ko-KR" altLang="en-US" sz="1600" dirty="0" smtClean="0">
                <a:latin typeface="+mn-ea"/>
                <a:ea typeface="+mn-ea"/>
              </a:rPr>
              <a:t>대두</a:t>
            </a:r>
            <a:endParaRPr lang="en-US" altLang="ko-KR" sz="1600" dirty="0">
              <a:latin typeface="+mn-ea"/>
              <a:ea typeface="+mn-ea"/>
            </a:endParaRPr>
          </a:p>
          <a:p>
            <a:pPr marL="271463" indent="-271463">
              <a:lnSpc>
                <a:spcPct val="150000"/>
              </a:lnSpc>
            </a:pPr>
            <a:r>
              <a:rPr lang="en-US" altLang="ko-KR" sz="1600" dirty="0" smtClean="0">
                <a:latin typeface="+mn-ea"/>
              </a:rPr>
              <a:t>※  </a:t>
            </a:r>
            <a:r>
              <a:rPr lang="ko-KR" altLang="en-US" sz="1400" dirty="0" smtClean="0">
                <a:latin typeface="+mn-ea"/>
                <a:ea typeface="+mn-ea"/>
              </a:rPr>
              <a:t>아무리 </a:t>
            </a:r>
            <a:r>
              <a:rPr lang="ko-KR" altLang="en-US" sz="1400" dirty="0">
                <a:latin typeface="+mn-ea"/>
                <a:ea typeface="+mn-ea"/>
              </a:rPr>
              <a:t>‘소프트웨어 기술’을 가르쳐도</a:t>
            </a:r>
            <a:r>
              <a:rPr lang="en-US" altLang="ko-KR" sz="1400" dirty="0">
                <a:latin typeface="+mn-ea"/>
                <a:ea typeface="+mn-ea"/>
              </a:rPr>
              <a:t>, </a:t>
            </a:r>
            <a:r>
              <a:rPr lang="ko-KR" altLang="en-US" sz="1400" dirty="0">
                <a:latin typeface="+mn-ea"/>
                <a:ea typeface="+mn-ea"/>
              </a:rPr>
              <a:t>그것이 다른 교과와 관계를 갖지 못하는 ‘</a:t>
            </a:r>
            <a:r>
              <a:rPr lang="ko-KR" altLang="en-US" sz="1400" dirty="0" err="1">
                <a:latin typeface="+mn-ea"/>
                <a:ea typeface="+mn-ea"/>
              </a:rPr>
              <a:t>나홀로</a:t>
            </a:r>
            <a:r>
              <a:rPr lang="ko-KR" altLang="en-US" sz="1400" dirty="0">
                <a:latin typeface="+mn-ea"/>
                <a:ea typeface="+mn-ea"/>
              </a:rPr>
              <a:t> 과목’이 되면 실효성을 거두기 어렵다</a:t>
            </a:r>
            <a:r>
              <a:rPr lang="en-US" altLang="ko-KR" sz="1400" dirty="0">
                <a:latin typeface="+mn-ea"/>
                <a:ea typeface="+mn-ea"/>
              </a:rPr>
              <a:t>. ‘</a:t>
            </a:r>
            <a:r>
              <a:rPr lang="ko-KR" altLang="en-US" sz="1400" dirty="0">
                <a:latin typeface="+mn-ea"/>
                <a:ea typeface="+mn-ea"/>
              </a:rPr>
              <a:t>소프트웨어 교육’에서 배운 방법으로 역사 시간에 디지털 역사 </a:t>
            </a:r>
            <a:r>
              <a:rPr lang="ko-KR" altLang="en-US" sz="1400" dirty="0" err="1">
                <a:latin typeface="+mn-ea"/>
                <a:ea typeface="+mn-ea"/>
              </a:rPr>
              <a:t>콘텐츠를</a:t>
            </a:r>
            <a:r>
              <a:rPr lang="ko-KR" altLang="en-US" sz="1400" dirty="0">
                <a:latin typeface="+mn-ea"/>
                <a:ea typeface="+mn-ea"/>
              </a:rPr>
              <a:t> 만들 수 있어야 하고</a:t>
            </a:r>
            <a:r>
              <a:rPr lang="en-US" altLang="ko-KR" sz="1400" dirty="0">
                <a:latin typeface="+mn-ea"/>
                <a:ea typeface="+mn-ea"/>
              </a:rPr>
              <a:t>, </a:t>
            </a:r>
            <a:r>
              <a:rPr lang="ko-KR" altLang="en-US" sz="1400" dirty="0">
                <a:latin typeface="+mn-ea"/>
                <a:ea typeface="+mn-ea"/>
              </a:rPr>
              <a:t>교사가 그것을 지도할 수 있어야 한다</a:t>
            </a:r>
            <a:r>
              <a:rPr lang="en-US" altLang="ko-KR" sz="1400" dirty="0">
                <a:latin typeface="+mn-ea"/>
                <a:ea typeface="+mn-ea"/>
              </a:rPr>
              <a:t>.</a:t>
            </a:r>
          </a:p>
          <a:p>
            <a:pPr lvl="1">
              <a:lnSpc>
                <a:spcPct val="150000"/>
              </a:lnSpc>
            </a:pPr>
            <a:endParaRPr lang="en-US" altLang="ko-KR" sz="1600" dirty="0" smtClean="0">
              <a:latin typeface="+mn-ea"/>
              <a:ea typeface="+mn-ea"/>
            </a:endParaRPr>
          </a:p>
        </p:txBody>
      </p:sp>
      <p:sp>
        <p:nvSpPr>
          <p:cNvPr id="9"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4</a:t>
            </a:r>
            <a:r>
              <a:rPr lang="en-US" altLang="ko-KR" sz="1400" b="1" dirty="0" smtClean="0">
                <a:solidFill>
                  <a:schemeClr val="bg1"/>
                </a:solidFill>
                <a:latin typeface="+mn-ea"/>
                <a:ea typeface="+mn-ea"/>
              </a:rPr>
              <a:t>. DH</a:t>
            </a:r>
            <a:r>
              <a:rPr lang="ko-KR" altLang="en-US" sz="1400" b="1" dirty="0" smtClean="0">
                <a:solidFill>
                  <a:schemeClr val="bg1"/>
                </a:solidFill>
                <a:latin typeface="+mn-ea"/>
                <a:ea typeface="+mn-ea"/>
              </a:rPr>
              <a:t>에 관한 한국 인문학계의 현안</a:t>
            </a:r>
            <a:endParaRPr lang="ko-KR" altLang="en-US" sz="1400" b="1" dirty="0" smtClean="0">
              <a:solidFill>
                <a:schemeClr val="bg1"/>
              </a:solidFill>
              <a:latin typeface="+mn-ea"/>
              <a:ea typeface="+mn-ea"/>
            </a:endParaRPr>
          </a:p>
        </p:txBody>
      </p:sp>
      <p:sp>
        <p:nvSpPr>
          <p:cNvPr id="12"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디지털 인문 교육의 문제</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3"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4171196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683568" y="1556792"/>
            <a:ext cx="7920880" cy="4968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683568" y="1000613"/>
            <a:ext cx="7920880" cy="5447645"/>
          </a:xfrm>
          <a:prstGeom prst="rect">
            <a:avLst/>
          </a:prstGeom>
        </p:spPr>
        <p:txBody>
          <a:bodyPr wrap="square">
            <a:spAutoFit/>
          </a:bodyPr>
          <a:lstStyle/>
          <a:p>
            <a:pPr marL="285750" indent="-285750">
              <a:buFont typeface="Wingdings" panose="05000000000000000000" pitchFamily="2" charset="2"/>
              <a:buChar char="v"/>
            </a:pPr>
            <a:r>
              <a:rPr lang="ko-KR" altLang="en-US" b="1" dirty="0" smtClean="0">
                <a:latin typeface="+mn-ea"/>
                <a:ea typeface="+mn-ea"/>
              </a:rPr>
              <a:t>연구재단</a:t>
            </a:r>
            <a:r>
              <a:rPr lang="en-US" altLang="ko-KR" b="1" dirty="0" smtClean="0">
                <a:latin typeface="+mn-ea"/>
                <a:ea typeface="+mn-ea"/>
              </a:rPr>
              <a:t>, 2014</a:t>
            </a:r>
            <a:r>
              <a:rPr lang="ko-KR" altLang="en-US" b="1" dirty="0">
                <a:latin typeface="+mn-ea"/>
                <a:ea typeface="+mn-ea"/>
              </a:rPr>
              <a:t>년도 인문사회분야 </a:t>
            </a:r>
            <a:r>
              <a:rPr lang="ko-KR" altLang="en-US" b="1" dirty="0" smtClean="0">
                <a:latin typeface="+mn-ea"/>
                <a:ea typeface="+mn-ea"/>
              </a:rPr>
              <a:t>학술지원사업</a:t>
            </a:r>
            <a:r>
              <a:rPr lang="en-US" altLang="ko-KR" b="1" dirty="0" smtClean="0">
                <a:latin typeface="+mn-ea"/>
                <a:ea typeface="+mn-ea"/>
              </a:rPr>
              <a:t>: </a:t>
            </a:r>
            <a:r>
              <a:rPr lang="ko-KR" altLang="en-US" b="1" dirty="0" smtClean="0">
                <a:latin typeface="+mn-ea"/>
                <a:ea typeface="+mn-ea"/>
              </a:rPr>
              <a:t>디지털인문학사업</a:t>
            </a:r>
            <a:endParaRPr lang="ko-KR" altLang="en-US" dirty="0">
              <a:latin typeface="+mn-ea"/>
              <a:ea typeface="+mn-ea"/>
            </a:endParaRPr>
          </a:p>
          <a:p>
            <a:pPr marL="285750" indent="-285750">
              <a:buFont typeface="Arial" panose="020B0604020202020204" pitchFamily="34" charset="0"/>
              <a:buChar char="•"/>
            </a:pPr>
            <a:endParaRPr lang="en-US" altLang="ko-KR" dirty="0" smtClean="0">
              <a:latin typeface="+mn-ea"/>
              <a:ea typeface="+mn-ea"/>
            </a:endParaRPr>
          </a:p>
          <a:p>
            <a:pPr marL="285750" indent="-285750">
              <a:lnSpc>
                <a:spcPct val="150000"/>
              </a:lnSpc>
              <a:buFont typeface="Wingdings" panose="05000000000000000000" pitchFamily="2" charset="2"/>
              <a:buChar char="l"/>
            </a:pPr>
            <a:r>
              <a:rPr lang="ko-KR" altLang="en-US" sz="1400" dirty="0" smtClean="0">
                <a:latin typeface="+mn-ea"/>
                <a:ea typeface="+mn-ea"/>
              </a:rPr>
              <a:t>사업목적 </a:t>
            </a:r>
            <a:endParaRPr lang="ko-KR" altLang="en-US" sz="1400" dirty="0">
              <a:latin typeface="+mn-ea"/>
              <a:ea typeface="+mn-ea"/>
            </a:endParaRPr>
          </a:p>
          <a:p>
            <a:pPr marL="285750" indent="-285750">
              <a:lnSpc>
                <a:spcPct val="150000"/>
              </a:lnSpc>
              <a:buFont typeface="Arial" panose="020B0604020202020204" pitchFamily="34" charset="0"/>
              <a:buChar char="•"/>
            </a:pPr>
            <a:r>
              <a:rPr lang="ko-KR" altLang="en-US" sz="1200" dirty="0" smtClean="0">
                <a:latin typeface="+mn-ea"/>
                <a:ea typeface="+mn-ea"/>
              </a:rPr>
              <a:t>디지털미디어 </a:t>
            </a:r>
            <a:r>
              <a:rPr lang="ko-KR" altLang="en-US" sz="1200" dirty="0">
                <a:latin typeface="+mn-ea"/>
                <a:ea typeface="+mn-ea"/>
              </a:rPr>
              <a:t>중심으로 재편되는 지식유통 변화에 적극 대응</a:t>
            </a:r>
          </a:p>
          <a:p>
            <a:pPr marL="285750" indent="-285750">
              <a:lnSpc>
                <a:spcPct val="150000"/>
              </a:lnSpc>
              <a:buFont typeface="Arial" panose="020B0604020202020204" pitchFamily="34" charset="0"/>
              <a:buChar char="•"/>
            </a:pPr>
            <a:r>
              <a:rPr lang="ko-KR" altLang="en-US" sz="1200" dirty="0" smtClean="0">
                <a:latin typeface="+mn-ea"/>
                <a:ea typeface="+mn-ea"/>
              </a:rPr>
              <a:t>인문학 </a:t>
            </a:r>
            <a:r>
              <a:rPr lang="ko-KR" altLang="en-US" sz="1200" dirty="0">
                <a:latin typeface="+mn-ea"/>
                <a:ea typeface="+mn-ea"/>
              </a:rPr>
              <a:t>성과의 체계적 </a:t>
            </a:r>
            <a:r>
              <a:rPr lang="ko-KR" altLang="en-US" sz="1200" dirty="0" err="1">
                <a:latin typeface="+mn-ea"/>
                <a:ea typeface="+mn-ea"/>
              </a:rPr>
              <a:t>디지털콘텐츠</a:t>
            </a:r>
            <a:r>
              <a:rPr lang="ko-KR" altLang="en-US" sz="1200" dirty="0">
                <a:latin typeface="+mn-ea"/>
                <a:ea typeface="+mn-ea"/>
              </a:rPr>
              <a:t> 개발을 통하여 향후 산업현장에서 유용하게 활용될 수 있는 다양한 </a:t>
            </a:r>
            <a:r>
              <a:rPr lang="ko-KR" altLang="en-US" sz="1200" dirty="0" err="1">
                <a:latin typeface="+mn-ea"/>
                <a:ea typeface="+mn-ea"/>
              </a:rPr>
              <a:t>원천소재콘텐츠</a:t>
            </a:r>
            <a:r>
              <a:rPr lang="ko-KR" altLang="en-US" sz="1200" dirty="0">
                <a:latin typeface="+mn-ea"/>
                <a:ea typeface="+mn-ea"/>
              </a:rPr>
              <a:t> 제공</a:t>
            </a:r>
          </a:p>
          <a:p>
            <a:pPr marL="285750" indent="-285750">
              <a:lnSpc>
                <a:spcPct val="150000"/>
              </a:lnSpc>
              <a:buFont typeface="Arial" panose="020B0604020202020204" pitchFamily="34" charset="0"/>
              <a:buChar char="•"/>
            </a:pPr>
            <a:r>
              <a:rPr lang="ko-KR" altLang="en-US" sz="1200" dirty="0" smtClean="0">
                <a:latin typeface="+mn-ea"/>
                <a:ea typeface="+mn-ea"/>
              </a:rPr>
              <a:t>본 </a:t>
            </a:r>
            <a:r>
              <a:rPr lang="ko-KR" altLang="en-US" sz="1200" dirty="0">
                <a:latin typeface="+mn-ea"/>
                <a:ea typeface="+mn-ea"/>
              </a:rPr>
              <a:t>사업은 전통적인 인문학 연구를 바탕으로 새롭게 인문학의 확장을 모색하는 것으로</a:t>
            </a:r>
            <a:r>
              <a:rPr lang="en-US" altLang="ko-KR" sz="1200" dirty="0">
                <a:latin typeface="+mn-ea"/>
                <a:ea typeface="+mn-ea"/>
              </a:rPr>
              <a:t>, </a:t>
            </a:r>
            <a:r>
              <a:rPr lang="ko-KR" altLang="en-US" sz="1200" dirty="0">
                <a:latin typeface="+mn-ea"/>
                <a:ea typeface="+mn-ea"/>
              </a:rPr>
              <a:t>기존 </a:t>
            </a:r>
            <a:r>
              <a:rPr lang="ko-KR" altLang="en-US" sz="1200" dirty="0" err="1">
                <a:latin typeface="+mn-ea"/>
                <a:ea typeface="+mn-ea"/>
              </a:rPr>
              <a:t>타부처</a:t>
            </a:r>
            <a:r>
              <a:rPr lang="ko-KR" altLang="en-US" sz="1200" dirty="0">
                <a:latin typeface="+mn-ea"/>
                <a:ea typeface="+mn-ea"/>
              </a:rPr>
              <a:t> 융합연구와는 차별되게 인문학자가 중심이 되어 추진되는 선도 연구임 </a:t>
            </a:r>
          </a:p>
          <a:p>
            <a:pPr marL="285750" indent="-285750">
              <a:lnSpc>
                <a:spcPct val="150000"/>
              </a:lnSpc>
              <a:buFont typeface="Arial" panose="020B0604020202020204" pitchFamily="34" charset="0"/>
              <a:buChar char="•"/>
            </a:pPr>
            <a:endParaRPr lang="ko-KR" altLang="en-US" sz="1200" dirty="0">
              <a:latin typeface="+mn-ea"/>
              <a:ea typeface="+mn-ea"/>
            </a:endParaRPr>
          </a:p>
          <a:p>
            <a:pPr marL="285750" indent="-285750">
              <a:lnSpc>
                <a:spcPct val="150000"/>
              </a:lnSpc>
              <a:buFont typeface="Wingdings" panose="05000000000000000000" pitchFamily="2" charset="2"/>
              <a:buChar char="l"/>
            </a:pPr>
            <a:r>
              <a:rPr lang="en-US" altLang="ko-KR" sz="1400" dirty="0" smtClean="0">
                <a:latin typeface="+mn-ea"/>
                <a:ea typeface="+mn-ea"/>
              </a:rPr>
              <a:t>2014</a:t>
            </a:r>
            <a:r>
              <a:rPr lang="ko-KR" altLang="en-US" sz="1400" dirty="0">
                <a:latin typeface="+mn-ea"/>
                <a:ea typeface="+mn-ea"/>
              </a:rPr>
              <a:t>년 중점 추진방향  </a:t>
            </a:r>
          </a:p>
          <a:p>
            <a:pPr marL="285750" indent="-285750">
              <a:lnSpc>
                <a:spcPct val="150000"/>
              </a:lnSpc>
              <a:buFont typeface="Arial" panose="020B0604020202020204" pitchFamily="34" charset="0"/>
              <a:buChar char="•"/>
            </a:pPr>
            <a:r>
              <a:rPr lang="ko-KR" altLang="en-US" sz="1200" dirty="0" smtClean="0">
                <a:latin typeface="+mn-ea"/>
                <a:ea typeface="+mn-ea"/>
              </a:rPr>
              <a:t>인문학 </a:t>
            </a:r>
            <a:r>
              <a:rPr lang="ko-KR" altLang="en-US" sz="1200" dirty="0">
                <a:latin typeface="+mn-ea"/>
                <a:ea typeface="+mn-ea"/>
              </a:rPr>
              <a:t>관련 </a:t>
            </a:r>
            <a:r>
              <a:rPr lang="ko-KR" altLang="en-US" sz="1200" dirty="0" err="1">
                <a:latin typeface="+mn-ea"/>
                <a:ea typeface="+mn-ea"/>
              </a:rPr>
              <a:t>디지털콘텐츠</a:t>
            </a:r>
            <a:r>
              <a:rPr lang="ko-KR" altLang="en-US" sz="1200" dirty="0">
                <a:latin typeface="+mn-ea"/>
                <a:ea typeface="+mn-ea"/>
              </a:rPr>
              <a:t> 구축사업은 전세계적으로 확산되고 있으며</a:t>
            </a:r>
            <a:r>
              <a:rPr lang="en-US" altLang="ko-KR" sz="1200" dirty="0">
                <a:latin typeface="+mn-ea"/>
                <a:ea typeface="+mn-ea"/>
              </a:rPr>
              <a:t>, </a:t>
            </a:r>
            <a:r>
              <a:rPr lang="ko-KR" altLang="en-US" sz="1200" dirty="0">
                <a:latin typeface="+mn-ea"/>
                <a:ea typeface="+mn-ea"/>
              </a:rPr>
              <a:t>총칭하여 ‘디지털인문학</a:t>
            </a:r>
            <a:r>
              <a:rPr lang="en-US" altLang="ko-KR" sz="1200" dirty="0">
                <a:latin typeface="+mn-ea"/>
                <a:ea typeface="+mn-ea"/>
              </a:rPr>
              <a:t>(Digital Humanities)’</a:t>
            </a:r>
            <a:r>
              <a:rPr lang="ko-KR" altLang="en-US" sz="1200" dirty="0">
                <a:latin typeface="+mn-ea"/>
                <a:ea typeface="+mn-ea"/>
              </a:rPr>
              <a:t>이라 명명되고 있음</a:t>
            </a:r>
          </a:p>
          <a:p>
            <a:pPr marL="285750" indent="-285750">
              <a:lnSpc>
                <a:spcPct val="150000"/>
              </a:lnSpc>
              <a:buFont typeface="Arial" panose="020B0604020202020204" pitchFamily="34" charset="0"/>
              <a:buChar char="•"/>
            </a:pPr>
            <a:r>
              <a:rPr lang="ko-KR" altLang="en-US" sz="1200" dirty="0" smtClean="0">
                <a:latin typeface="+mn-ea"/>
                <a:ea typeface="+mn-ea"/>
              </a:rPr>
              <a:t>한국의 </a:t>
            </a:r>
            <a:r>
              <a:rPr lang="ko-KR" altLang="en-US" sz="1200" dirty="0">
                <a:latin typeface="+mn-ea"/>
                <a:ea typeface="+mn-ea"/>
              </a:rPr>
              <a:t>경우 </a:t>
            </a:r>
            <a:r>
              <a:rPr lang="ko-KR" altLang="en-US" sz="1200" dirty="0" err="1">
                <a:latin typeface="+mn-ea"/>
                <a:ea typeface="+mn-ea"/>
              </a:rPr>
              <a:t>문화콘텐츠</a:t>
            </a:r>
            <a:r>
              <a:rPr lang="ko-KR" altLang="en-US" sz="1200" dirty="0">
                <a:latin typeface="+mn-ea"/>
                <a:ea typeface="+mn-ea"/>
              </a:rPr>
              <a:t> 분야가 대두되면서 이와 유사한 </a:t>
            </a:r>
            <a:r>
              <a:rPr lang="ko-KR" altLang="en-US" sz="1200" dirty="0" err="1">
                <a:latin typeface="+mn-ea"/>
                <a:ea typeface="+mn-ea"/>
              </a:rPr>
              <a:t>디지털콘텐츠</a:t>
            </a:r>
            <a:r>
              <a:rPr lang="ko-KR" altLang="en-US" sz="1200" dirty="0">
                <a:latin typeface="+mn-ea"/>
                <a:ea typeface="+mn-ea"/>
              </a:rPr>
              <a:t> 구축사업이 시행된 바 있음</a:t>
            </a:r>
            <a:r>
              <a:rPr lang="en-US" altLang="ko-KR" sz="1200" dirty="0">
                <a:latin typeface="+mn-ea"/>
                <a:ea typeface="+mn-ea"/>
              </a:rPr>
              <a:t>. </a:t>
            </a:r>
            <a:r>
              <a:rPr lang="ko-KR" altLang="en-US" sz="1200" dirty="0">
                <a:latin typeface="+mn-ea"/>
                <a:ea typeface="+mn-ea"/>
              </a:rPr>
              <a:t>그러나 지나치게 기술 위주였다는 점과 성급하게 산업화 활용을 모색했다는 점에서</a:t>
            </a:r>
            <a:r>
              <a:rPr lang="en-US" altLang="ko-KR" sz="1200" dirty="0">
                <a:latin typeface="+mn-ea"/>
                <a:ea typeface="+mn-ea"/>
              </a:rPr>
              <a:t>, </a:t>
            </a:r>
            <a:r>
              <a:rPr lang="ko-KR" altLang="en-US" sz="1200" dirty="0">
                <a:latin typeface="+mn-ea"/>
                <a:ea typeface="+mn-ea"/>
              </a:rPr>
              <a:t>실제로는 인문학 성과가 체계적으로 반영되어 개발되지 못한 한계점이 있었음</a:t>
            </a:r>
          </a:p>
          <a:p>
            <a:pPr marL="285750" indent="-285750">
              <a:lnSpc>
                <a:spcPct val="150000"/>
              </a:lnSpc>
              <a:buFont typeface="Arial" panose="020B0604020202020204" pitchFamily="34" charset="0"/>
              <a:buChar char="•"/>
            </a:pPr>
            <a:r>
              <a:rPr lang="en-US" altLang="ko-KR" sz="1200" dirty="0" smtClean="0">
                <a:latin typeface="+mn-ea"/>
                <a:ea typeface="+mn-ea"/>
              </a:rPr>
              <a:t>2014</a:t>
            </a:r>
            <a:r>
              <a:rPr lang="ko-KR" altLang="en-US" sz="1200" dirty="0">
                <a:latin typeface="+mn-ea"/>
                <a:ea typeface="+mn-ea"/>
              </a:rPr>
              <a:t>년의 경우</a:t>
            </a:r>
            <a:r>
              <a:rPr lang="en-US" altLang="ko-KR" sz="1200" dirty="0">
                <a:latin typeface="+mn-ea"/>
                <a:ea typeface="+mn-ea"/>
              </a:rPr>
              <a:t>, </a:t>
            </a:r>
            <a:r>
              <a:rPr lang="ko-KR" altLang="en-US" sz="1200" dirty="0">
                <a:latin typeface="+mn-ea"/>
                <a:ea typeface="+mn-ea"/>
              </a:rPr>
              <a:t>무엇보다 개발대상 인문학 소재의 맥락화</a:t>
            </a:r>
            <a:r>
              <a:rPr lang="en-US" altLang="ko-KR" sz="1200" dirty="0">
                <a:latin typeface="+mn-ea"/>
                <a:ea typeface="+mn-ea"/>
              </a:rPr>
              <a:t>·</a:t>
            </a:r>
            <a:r>
              <a:rPr lang="ko-KR" altLang="en-US" sz="1200" dirty="0">
                <a:latin typeface="+mn-ea"/>
                <a:ea typeface="+mn-ea"/>
              </a:rPr>
              <a:t>구조화에 입각한 체계적인 </a:t>
            </a:r>
            <a:r>
              <a:rPr lang="ko-KR" altLang="en-US" sz="1200" dirty="0" err="1">
                <a:latin typeface="+mn-ea"/>
                <a:ea typeface="+mn-ea"/>
              </a:rPr>
              <a:t>디지털콘텐츠</a:t>
            </a:r>
            <a:r>
              <a:rPr lang="ko-KR" altLang="en-US" sz="1200" dirty="0">
                <a:latin typeface="+mn-ea"/>
                <a:ea typeface="+mn-ea"/>
              </a:rPr>
              <a:t> 개발을 모색함으로써</a:t>
            </a:r>
            <a:r>
              <a:rPr lang="en-US" altLang="ko-KR" sz="1200" dirty="0">
                <a:latin typeface="+mn-ea"/>
                <a:ea typeface="+mn-ea"/>
              </a:rPr>
              <a:t>, </a:t>
            </a:r>
            <a:r>
              <a:rPr lang="ko-KR" altLang="en-US" sz="1200" dirty="0">
                <a:latin typeface="+mn-ea"/>
                <a:ea typeface="+mn-ea"/>
              </a:rPr>
              <a:t>향후 이 사업의 올바른 방향을 제시</a:t>
            </a:r>
          </a:p>
          <a:p>
            <a:pPr marL="285750" indent="-285750">
              <a:lnSpc>
                <a:spcPct val="150000"/>
              </a:lnSpc>
              <a:buFont typeface="Arial" panose="020B0604020202020204" pitchFamily="34" charset="0"/>
              <a:buChar char="•"/>
            </a:pPr>
            <a:r>
              <a:rPr lang="ko-KR" altLang="en-US" sz="1200" dirty="0" smtClean="0">
                <a:latin typeface="+mn-ea"/>
                <a:ea typeface="+mn-ea"/>
              </a:rPr>
              <a:t>본 </a:t>
            </a:r>
            <a:r>
              <a:rPr lang="ko-KR" altLang="en-US" sz="1200" dirty="0">
                <a:latin typeface="+mn-ea"/>
                <a:ea typeface="+mn-ea"/>
              </a:rPr>
              <a:t>과제는 인문학 연구자가 디지털인문학의 방법을 활용하여 직접 인문학적 데이터를 분석하고 이를 맥락화</a:t>
            </a:r>
            <a:r>
              <a:rPr lang="en-US" altLang="ko-KR" sz="1200" dirty="0">
                <a:latin typeface="+mn-ea"/>
                <a:ea typeface="+mn-ea"/>
              </a:rPr>
              <a:t>, </a:t>
            </a:r>
            <a:r>
              <a:rPr lang="ko-KR" altLang="en-US" sz="1200" dirty="0">
                <a:latin typeface="+mn-ea"/>
                <a:ea typeface="+mn-ea"/>
              </a:rPr>
              <a:t>구조화 하는 것을 목표로 하므로</a:t>
            </a:r>
            <a:r>
              <a:rPr lang="en-US" altLang="ko-KR" sz="1200" dirty="0">
                <a:latin typeface="+mn-ea"/>
                <a:ea typeface="+mn-ea"/>
              </a:rPr>
              <a:t>, </a:t>
            </a:r>
            <a:r>
              <a:rPr lang="ko-KR" altLang="en-US" sz="1200" dirty="0">
                <a:latin typeface="+mn-ea"/>
                <a:ea typeface="+mn-ea"/>
              </a:rPr>
              <a:t>이 취지에 부합하는 연구 결과물을 산출하여야 함</a:t>
            </a:r>
            <a:endParaRPr lang="en-US" altLang="ko-KR" sz="1200" dirty="0" smtClean="0">
              <a:latin typeface="+mn-ea"/>
              <a:ea typeface="+mn-ea"/>
            </a:endParaRPr>
          </a:p>
        </p:txBody>
      </p:sp>
      <p:sp>
        <p:nvSpPr>
          <p:cNvPr id="9"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4</a:t>
            </a:r>
            <a:r>
              <a:rPr lang="en-US" altLang="ko-KR" sz="1400" b="1" dirty="0" smtClean="0">
                <a:solidFill>
                  <a:schemeClr val="bg1"/>
                </a:solidFill>
                <a:latin typeface="+mn-ea"/>
                <a:ea typeface="+mn-ea"/>
              </a:rPr>
              <a:t>. DH</a:t>
            </a:r>
            <a:r>
              <a:rPr lang="ko-KR" altLang="en-US" sz="1400" b="1" dirty="0" smtClean="0">
                <a:solidFill>
                  <a:schemeClr val="bg1"/>
                </a:solidFill>
                <a:latin typeface="+mn-ea"/>
                <a:ea typeface="+mn-ea"/>
              </a:rPr>
              <a:t>에 관한 한국 인문학계의 현안</a:t>
            </a:r>
            <a:endParaRPr lang="ko-KR" altLang="en-US" sz="1400" b="1" dirty="0" smtClean="0">
              <a:solidFill>
                <a:schemeClr val="bg1"/>
              </a:solidFill>
              <a:latin typeface="+mn-ea"/>
              <a:ea typeface="+mn-ea"/>
            </a:endParaRPr>
          </a:p>
        </p:txBody>
      </p:sp>
      <p:sp>
        <p:nvSpPr>
          <p:cNvPr id="12"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인문지식 대중화의 문제</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3"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4218035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5"/>
          <p:cNvSpPr>
            <a:spLocks noChangeShapeType="1"/>
          </p:cNvSpPr>
          <p:nvPr/>
        </p:nvSpPr>
        <p:spPr bwMode="auto">
          <a:xfrm flipV="1">
            <a:off x="971550" y="0"/>
            <a:ext cx="0" cy="685800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8195" name="Line 5"/>
          <p:cNvSpPr>
            <a:spLocks noChangeShapeType="1"/>
          </p:cNvSpPr>
          <p:nvPr/>
        </p:nvSpPr>
        <p:spPr bwMode="auto">
          <a:xfrm>
            <a:off x="0" y="5949280"/>
            <a:ext cx="9144000" cy="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075" name="Rectangle 54"/>
          <p:cNvSpPr>
            <a:spLocks noChangeArrowheads="1"/>
          </p:cNvSpPr>
          <p:nvPr/>
        </p:nvSpPr>
        <p:spPr bwMode="auto">
          <a:xfrm>
            <a:off x="539750" y="3868738"/>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4102" name="Text Box 9"/>
          <p:cNvSpPr txBox="1">
            <a:spLocks noChangeArrowheads="1"/>
          </p:cNvSpPr>
          <p:nvPr/>
        </p:nvSpPr>
        <p:spPr bwMode="auto">
          <a:xfrm>
            <a:off x="719138" y="38655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8201" name="Rectangle 54"/>
          <p:cNvSpPr>
            <a:spLocks noChangeArrowheads="1"/>
          </p:cNvSpPr>
          <p:nvPr/>
        </p:nvSpPr>
        <p:spPr bwMode="auto">
          <a:xfrm>
            <a:off x="539750" y="3217863"/>
            <a:ext cx="3600202" cy="330200"/>
          </a:xfrm>
          <a:prstGeom prst="rect">
            <a:avLst/>
          </a:prstGeom>
          <a:solidFill>
            <a:srgbClr val="92D050"/>
          </a:solidFill>
          <a:ln>
            <a:noFill/>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106" name="Text Box 9"/>
          <p:cNvSpPr txBox="1">
            <a:spLocks noChangeArrowheads="1"/>
          </p:cNvSpPr>
          <p:nvPr/>
        </p:nvSpPr>
        <p:spPr bwMode="auto">
          <a:xfrm>
            <a:off x="719138" y="3214688"/>
            <a:ext cx="241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1. </a:t>
            </a:r>
            <a:r>
              <a:rPr lang="ko-KR" altLang="en-US" sz="1400" b="1" dirty="0" smtClean="0">
                <a:solidFill>
                  <a:schemeClr val="bg1"/>
                </a:solidFill>
                <a:latin typeface="+mn-ea"/>
                <a:ea typeface="+mn-ea"/>
              </a:rPr>
              <a:t>도입 </a:t>
            </a:r>
          </a:p>
        </p:txBody>
      </p:sp>
      <p:sp>
        <p:nvSpPr>
          <p:cNvPr id="3081" name="Rectangle 54"/>
          <p:cNvSpPr>
            <a:spLocks noChangeArrowheads="1"/>
          </p:cNvSpPr>
          <p:nvPr/>
        </p:nvSpPr>
        <p:spPr bwMode="auto">
          <a:xfrm>
            <a:off x="539750" y="4509120"/>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3083" name="Rectangle 54"/>
          <p:cNvSpPr>
            <a:spLocks noChangeArrowheads="1"/>
          </p:cNvSpPr>
          <p:nvPr/>
        </p:nvSpPr>
        <p:spPr bwMode="auto">
          <a:xfrm>
            <a:off x="539750" y="5164138"/>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4" name="Text Box 9"/>
          <p:cNvSpPr txBox="1">
            <a:spLocks noChangeArrowheads="1"/>
          </p:cNvSpPr>
          <p:nvPr/>
        </p:nvSpPr>
        <p:spPr bwMode="auto">
          <a:xfrm>
            <a:off x="719138" y="51609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4</a:t>
            </a:r>
            <a:r>
              <a:rPr lang="en-US" altLang="ko-KR" sz="1400" b="1" dirty="0" smtClean="0">
                <a:solidFill>
                  <a:schemeClr val="bg1"/>
                </a:solidFill>
                <a:latin typeface="+mn-ea"/>
              </a:rPr>
              <a:t>. DH</a:t>
            </a:r>
            <a:r>
              <a:rPr lang="ko-KR" altLang="en-US" sz="1400" b="1" dirty="0" smtClean="0">
                <a:solidFill>
                  <a:schemeClr val="bg1"/>
                </a:solidFill>
                <a:latin typeface="+mn-ea"/>
              </a:rPr>
              <a:t>에 관한 한국 인문학계의 현안</a:t>
            </a:r>
            <a:r>
              <a:rPr lang="en-US" altLang="ko-KR" sz="1400" b="1" dirty="0" smtClean="0">
                <a:solidFill>
                  <a:schemeClr val="bg1"/>
                </a:solidFill>
                <a:latin typeface="+mn-ea"/>
              </a:rPr>
              <a:t> </a:t>
            </a:r>
            <a:endParaRPr lang="ko-KR" altLang="en-US" sz="1400" b="1" dirty="0">
              <a:solidFill>
                <a:schemeClr val="bg1"/>
              </a:solidFill>
              <a:latin typeface="+mn-ea"/>
            </a:endParaRPr>
          </a:p>
        </p:txBody>
      </p:sp>
      <p:sp>
        <p:nvSpPr>
          <p:cNvPr id="12" name="Rectangle 54"/>
          <p:cNvSpPr>
            <a:spLocks noChangeArrowheads="1"/>
          </p:cNvSpPr>
          <p:nvPr/>
        </p:nvSpPr>
        <p:spPr bwMode="auto">
          <a:xfrm>
            <a:off x="575766" y="5808439"/>
            <a:ext cx="3564186" cy="330200"/>
          </a:xfrm>
          <a:prstGeom prst="rect">
            <a:avLst/>
          </a:prstGeom>
          <a:solidFill>
            <a:schemeClr val="accent3">
              <a:lumMod val="50000"/>
            </a:schemeClr>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5" name="Text Box 9"/>
          <p:cNvSpPr txBox="1">
            <a:spLocks noChangeArrowheads="1"/>
          </p:cNvSpPr>
          <p:nvPr/>
        </p:nvSpPr>
        <p:spPr bwMode="auto">
          <a:xfrm>
            <a:off x="683568" y="5808439"/>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5</a:t>
            </a:r>
            <a:r>
              <a:rPr lang="en-US" altLang="ko-KR" sz="1400" b="1" dirty="0" smtClean="0">
                <a:solidFill>
                  <a:schemeClr val="bg1"/>
                </a:solidFill>
                <a:latin typeface="+mn-ea"/>
              </a:rPr>
              <a:t>. </a:t>
            </a:r>
            <a:r>
              <a:rPr lang="ko-KR" altLang="en-US" sz="1400" b="1" dirty="0" smtClean="0">
                <a:solidFill>
                  <a:schemeClr val="bg1"/>
                </a:solidFill>
                <a:latin typeface="+mn-ea"/>
              </a:rPr>
              <a:t>한국</a:t>
            </a:r>
            <a:r>
              <a:rPr lang="ko-KR" altLang="en-US" sz="1400" b="1" dirty="0">
                <a:solidFill>
                  <a:schemeClr val="bg1"/>
                </a:solidFill>
                <a:latin typeface="+mn-ea"/>
              </a:rPr>
              <a:t>적</a:t>
            </a:r>
            <a:r>
              <a:rPr lang="ko-KR" altLang="en-US" sz="1400" b="1" dirty="0" smtClean="0">
                <a:solidFill>
                  <a:schemeClr val="bg1"/>
                </a:solidFill>
                <a:latin typeface="+mn-ea"/>
              </a:rPr>
              <a:t> </a:t>
            </a:r>
            <a:r>
              <a:rPr lang="en-US" altLang="ko-KR" sz="1400" b="1" dirty="0" smtClean="0">
                <a:solidFill>
                  <a:schemeClr val="bg1"/>
                </a:solidFill>
                <a:latin typeface="+mn-ea"/>
              </a:rPr>
              <a:t>DH</a:t>
            </a:r>
            <a:r>
              <a:rPr lang="ko-KR" altLang="en-US" sz="1400" b="1" dirty="0" smtClean="0">
                <a:solidFill>
                  <a:schemeClr val="bg1"/>
                </a:solidFill>
                <a:latin typeface="+mn-ea"/>
              </a:rPr>
              <a:t>의 미래 과제</a:t>
            </a:r>
            <a:endParaRPr lang="ko-KR" altLang="en-US" sz="1400" b="1" dirty="0">
              <a:solidFill>
                <a:schemeClr val="bg1"/>
              </a:solidFill>
              <a:latin typeface="+mn-ea"/>
            </a:endParaRPr>
          </a:p>
        </p:txBody>
      </p:sp>
      <p:sp>
        <p:nvSpPr>
          <p:cNvPr id="16" name="Text Box 9"/>
          <p:cNvSpPr txBox="1">
            <a:spLocks noChangeArrowheads="1"/>
          </p:cNvSpPr>
          <p:nvPr/>
        </p:nvSpPr>
        <p:spPr bwMode="auto">
          <a:xfrm>
            <a:off x="683568" y="4509120"/>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3. </a:t>
            </a:r>
            <a:r>
              <a:rPr lang="ko-KR" altLang="en-US" sz="1400" b="1" dirty="0" err="1" smtClean="0">
                <a:solidFill>
                  <a:schemeClr val="bg1"/>
                </a:solidFill>
                <a:latin typeface="+mn-ea"/>
                <a:ea typeface="+mn-ea"/>
              </a:rPr>
              <a:t>문화콘텐츠학</a:t>
            </a:r>
            <a:r>
              <a:rPr lang="ko-KR" altLang="en-US" sz="1400" b="1" dirty="0" smtClean="0">
                <a:solidFill>
                  <a:schemeClr val="bg1"/>
                </a:solidFill>
                <a:latin typeface="+mn-ea"/>
                <a:ea typeface="+mn-ea"/>
              </a:rPr>
              <a:t> </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모태</a:t>
            </a:r>
          </a:p>
        </p:txBody>
      </p:sp>
    </p:spTree>
    <p:extLst>
      <p:ext uri="{BB962C8B-B14F-4D97-AF65-F5344CB8AC3E}">
        <p14:creationId xmlns:p14="http://schemas.microsoft.com/office/powerpoint/2010/main" val="1442254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4"/>
          <p:cNvSpPr>
            <a:spLocks noChangeArrowheads="1"/>
          </p:cNvSpPr>
          <p:nvPr/>
        </p:nvSpPr>
        <p:spPr bwMode="auto">
          <a:xfrm>
            <a:off x="0" y="3175"/>
            <a:ext cx="3132138" cy="330200"/>
          </a:xfrm>
          <a:prstGeom prst="rect">
            <a:avLst/>
          </a:prstGeom>
          <a:solidFill>
            <a:schemeClr val="accent3">
              <a:lumMod val="50000"/>
            </a:schemeClr>
          </a:solidFill>
          <a:ln w="9525">
            <a:noFill/>
            <a:miter lim="800000"/>
            <a:headEnd/>
            <a:tailEnd/>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099" name="Rectangle 55"/>
          <p:cNvSpPr>
            <a:spLocks noChangeArrowheads="1"/>
          </p:cNvSpPr>
          <p:nvPr/>
        </p:nvSpPr>
        <p:spPr bwMode="auto">
          <a:xfrm>
            <a:off x="1619250" y="295250"/>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100" name="Text Box 56"/>
          <p:cNvSpPr txBox="1">
            <a:spLocks noChangeArrowheads="1"/>
          </p:cNvSpPr>
          <p:nvPr/>
        </p:nvSpPr>
        <p:spPr bwMode="auto">
          <a:xfrm>
            <a:off x="1587501" y="312713"/>
            <a:ext cx="309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r>
              <a:rPr lang="en-US" altLang="ko-KR" sz="1400" b="1" dirty="0">
                <a:solidFill>
                  <a:schemeClr val="tx1"/>
                </a:solidFill>
                <a:latin typeface="+mn-ea"/>
                <a:ea typeface="+mn-ea"/>
              </a:rPr>
              <a:t> </a:t>
            </a:r>
            <a:r>
              <a:rPr lang="ko-KR" altLang="en-US" sz="1400" b="1" dirty="0" smtClean="0">
                <a:solidFill>
                  <a:schemeClr val="tx1"/>
                </a:solidFill>
                <a:latin typeface="+mn-ea"/>
                <a:ea typeface="+mn-ea"/>
              </a:rPr>
              <a:t>발표 주제</a:t>
            </a:r>
            <a:endParaRPr lang="ko-KR" altLang="en-US" sz="1400" b="1" dirty="0">
              <a:solidFill>
                <a:schemeClr val="tx1"/>
              </a:solidFill>
              <a:latin typeface="+mn-ea"/>
              <a:ea typeface="+mn-ea"/>
            </a:endParaRPr>
          </a:p>
        </p:txBody>
      </p:sp>
      <p:sp>
        <p:nvSpPr>
          <p:cNvPr id="4101"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4102" name="Text Box 9"/>
          <p:cNvSpPr txBox="1">
            <a:spLocks noChangeArrowheads="1"/>
          </p:cNvSpPr>
          <p:nvPr/>
        </p:nvSpPr>
        <p:spPr bwMode="auto">
          <a:xfrm>
            <a:off x="179388" y="0"/>
            <a:ext cx="244839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r>
              <a:rPr lang="en-US" altLang="ko-KR" sz="1400" b="1" dirty="0" smtClean="0">
                <a:solidFill>
                  <a:schemeClr val="bg1"/>
                </a:solidFill>
                <a:latin typeface="+mn-ea"/>
                <a:ea typeface="+mn-ea"/>
              </a:rPr>
              <a:t>1. </a:t>
            </a:r>
            <a:r>
              <a:rPr lang="ko-KR" altLang="en-US" sz="1400" b="1" dirty="0" smtClean="0">
                <a:solidFill>
                  <a:schemeClr val="bg1"/>
                </a:solidFill>
                <a:latin typeface="+mn-ea"/>
                <a:ea typeface="+mn-ea"/>
              </a:rPr>
              <a:t>도입</a:t>
            </a:r>
            <a:endParaRPr lang="ko-KR" altLang="en-US" sz="1400" b="1" dirty="0">
              <a:solidFill>
                <a:schemeClr val="bg1"/>
              </a:solidFill>
              <a:latin typeface="+mn-ea"/>
              <a:ea typeface="+mn-ea"/>
            </a:endParaRPr>
          </a:p>
        </p:txBody>
      </p:sp>
      <p:sp>
        <p:nvSpPr>
          <p:cNvPr id="9" name="직사각형 8"/>
          <p:cNvSpPr/>
          <p:nvPr/>
        </p:nvSpPr>
        <p:spPr>
          <a:xfrm>
            <a:off x="684213" y="908720"/>
            <a:ext cx="7991475" cy="5663089"/>
          </a:xfrm>
          <a:prstGeom prst="rect">
            <a:avLst/>
          </a:prstGeom>
        </p:spPr>
        <p:txBody>
          <a:bodyPr>
            <a:spAutoFit/>
          </a:bodyPr>
          <a:lstStyle/>
          <a:p>
            <a:pPr marL="174625" indent="-174625">
              <a:buFont typeface="Wingdings" pitchFamily="2" charset="2"/>
              <a:buChar char="v"/>
              <a:defRPr/>
            </a:pPr>
            <a:r>
              <a:rPr lang="en-US" altLang="ko-KR" sz="2000" b="1" dirty="0">
                <a:solidFill>
                  <a:schemeClr val="tx2">
                    <a:lumMod val="75000"/>
                  </a:schemeClr>
                </a:solidFill>
                <a:latin typeface="+mn-ea"/>
                <a:ea typeface="+mn-ea"/>
              </a:rPr>
              <a:t> </a:t>
            </a:r>
            <a:r>
              <a:rPr lang="ko-KR" altLang="en-US" sz="2000" b="1" dirty="0" smtClean="0">
                <a:solidFill>
                  <a:schemeClr val="tx2">
                    <a:lumMod val="75000"/>
                  </a:schemeClr>
                </a:solidFill>
                <a:latin typeface="+mn-ea"/>
                <a:ea typeface="+mn-ea"/>
              </a:rPr>
              <a:t>무엇을 위한 발표인가</a:t>
            </a:r>
            <a:r>
              <a:rPr lang="en-US" altLang="ko-KR" sz="2000" b="1" dirty="0" smtClean="0">
                <a:solidFill>
                  <a:schemeClr val="tx2">
                    <a:lumMod val="75000"/>
                  </a:schemeClr>
                </a:solidFill>
                <a:latin typeface="+mn-ea"/>
                <a:ea typeface="+mn-ea"/>
              </a:rPr>
              <a:t>?</a:t>
            </a:r>
          </a:p>
          <a:p>
            <a:pPr marL="174625" indent="-174625">
              <a:buFont typeface="Wingdings" pitchFamily="2" charset="2"/>
              <a:buChar char="v"/>
              <a:defRPr/>
            </a:pPr>
            <a:endParaRPr lang="en-US" altLang="ko-KR" dirty="0" smtClean="0">
              <a:latin typeface="+mn-ea"/>
              <a:ea typeface="+mn-ea"/>
            </a:endParaRPr>
          </a:p>
          <a:p>
            <a:pPr marL="271463" indent="-271463">
              <a:lnSpc>
                <a:spcPct val="150000"/>
              </a:lnSpc>
              <a:buFont typeface="Wingdings" pitchFamily="2" charset="2"/>
              <a:buChar char="§"/>
              <a:tabLst>
                <a:tab pos="271463" algn="l"/>
              </a:tabLst>
              <a:defRPr/>
            </a:pPr>
            <a:r>
              <a:rPr lang="ko-KR" altLang="en-US" dirty="0" smtClean="0">
                <a:latin typeface="+mn-ea"/>
                <a:ea typeface="+mn-ea"/>
              </a:rPr>
              <a:t>인문학자가 중심이 되는 디지털 인문학은 </a:t>
            </a:r>
            <a:r>
              <a:rPr lang="ko-KR" altLang="en-US" dirty="0">
                <a:latin typeface="+mn-ea"/>
                <a:ea typeface="+mn-ea"/>
              </a:rPr>
              <a:t>이제 한국에서 걸음마의 단계를 시작했다고 할 수 있다</a:t>
            </a:r>
            <a:r>
              <a:rPr lang="en-US" altLang="ko-KR" dirty="0">
                <a:latin typeface="+mn-ea"/>
                <a:ea typeface="+mn-ea"/>
              </a:rPr>
              <a:t>. </a:t>
            </a:r>
            <a:r>
              <a:rPr lang="ko-KR" altLang="en-US" dirty="0">
                <a:latin typeface="+mn-ea"/>
                <a:ea typeface="+mn-ea"/>
              </a:rPr>
              <a:t>지금 이 시점에서 한국의 디지털 인문학은 무엇을 향해</a:t>
            </a:r>
            <a:r>
              <a:rPr lang="en-US" altLang="ko-KR" dirty="0">
                <a:latin typeface="+mn-ea"/>
                <a:ea typeface="+mn-ea"/>
              </a:rPr>
              <a:t>, </a:t>
            </a:r>
            <a:r>
              <a:rPr lang="ko-KR" altLang="en-US" dirty="0">
                <a:latin typeface="+mn-ea"/>
                <a:ea typeface="+mn-ea"/>
              </a:rPr>
              <a:t>어떠한 노력을 기울여야 할 것인지 고민해 보아야 할 필요가 있다</a:t>
            </a:r>
            <a:r>
              <a:rPr lang="en-US" altLang="ko-KR" dirty="0">
                <a:latin typeface="+mn-ea"/>
                <a:ea typeface="+mn-ea"/>
              </a:rPr>
              <a:t>. </a:t>
            </a:r>
          </a:p>
          <a:p>
            <a:pPr marL="271463" indent="-271463">
              <a:lnSpc>
                <a:spcPct val="150000"/>
              </a:lnSpc>
              <a:buFont typeface="Wingdings" pitchFamily="2" charset="2"/>
              <a:buChar char="§"/>
              <a:tabLst>
                <a:tab pos="271463" algn="l"/>
              </a:tabLst>
              <a:defRPr/>
            </a:pPr>
            <a:r>
              <a:rPr lang="ko-KR" altLang="en-US" dirty="0" smtClean="0">
                <a:latin typeface="+mn-ea"/>
                <a:ea typeface="+mn-ea"/>
              </a:rPr>
              <a:t>한국의 </a:t>
            </a:r>
            <a:r>
              <a:rPr lang="ko-KR" altLang="en-US" dirty="0">
                <a:latin typeface="+mn-ea"/>
                <a:ea typeface="+mn-ea"/>
              </a:rPr>
              <a:t>디지털 인문학을 논할 때</a:t>
            </a:r>
            <a:r>
              <a:rPr lang="en-US" altLang="ko-KR" dirty="0">
                <a:latin typeface="+mn-ea"/>
                <a:ea typeface="+mn-ea"/>
              </a:rPr>
              <a:t>, </a:t>
            </a:r>
            <a:r>
              <a:rPr lang="ko-KR" altLang="en-US" dirty="0">
                <a:latin typeface="+mn-ea"/>
                <a:ea typeface="+mn-ea"/>
              </a:rPr>
              <a:t>우리가 놓치지 말아야 할 중요한 사실은</a:t>
            </a:r>
            <a:r>
              <a:rPr lang="en-US" altLang="ko-KR" dirty="0">
                <a:latin typeface="+mn-ea"/>
                <a:ea typeface="+mn-ea"/>
              </a:rPr>
              <a:t>, “</a:t>
            </a:r>
            <a:r>
              <a:rPr lang="ko-KR" altLang="en-US" dirty="0">
                <a:latin typeface="+mn-ea"/>
                <a:ea typeface="+mn-ea"/>
              </a:rPr>
              <a:t>디지털 인문학”</a:t>
            </a:r>
            <a:r>
              <a:rPr lang="en-US" altLang="ko-KR" dirty="0">
                <a:latin typeface="+mn-ea"/>
                <a:ea typeface="+mn-ea"/>
              </a:rPr>
              <a:t>(Digital Humanities)</a:t>
            </a:r>
            <a:r>
              <a:rPr lang="ko-KR" altLang="en-US" dirty="0">
                <a:latin typeface="+mn-ea"/>
                <a:ea typeface="+mn-ea"/>
              </a:rPr>
              <a:t>이라는 용어를 사용하지 않았고</a:t>
            </a:r>
            <a:r>
              <a:rPr lang="en-US" altLang="ko-KR" dirty="0">
                <a:latin typeface="+mn-ea"/>
                <a:ea typeface="+mn-ea"/>
              </a:rPr>
              <a:t>, </a:t>
            </a:r>
            <a:r>
              <a:rPr lang="ko-KR" altLang="en-US" dirty="0">
                <a:latin typeface="+mn-ea"/>
                <a:ea typeface="+mn-ea"/>
              </a:rPr>
              <a:t>또 </a:t>
            </a:r>
            <a:r>
              <a:rPr lang="ko-KR" altLang="en-US" dirty="0" smtClean="0">
                <a:latin typeface="+mn-ea"/>
                <a:ea typeface="+mn-ea"/>
              </a:rPr>
              <a:t>성격 면에서도 </a:t>
            </a:r>
            <a:r>
              <a:rPr lang="ko-KR" altLang="en-US" dirty="0">
                <a:latin typeface="+mn-ea"/>
                <a:ea typeface="+mn-ea"/>
              </a:rPr>
              <a:t>적지 않은 차이가 있지만 오늘날 이야기되는 디지털 인문학과 결코 무관하지 않은 디지털 기반의 연구</a:t>
            </a:r>
            <a:r>
              <a:rPr lang="en-US" altLang="ko-KR" dirty="0">
                <a:latin typeface="+mn-ea"/>
                <a:ea typeface="+mn-ea"/>
              </a:rPr>
              <a:t>·</a:t>
            </a:r>
            <a:r>
              <a:rPr lang="ko-KR" altLang="en-US" dirty="0">
                <a:latin typeface="+mn-ea"/>
                <a:ea typeface="+mn-ea"/>
              </a:rPr>
              <a:t>교육</a:t>
            </a:r>
            <a:r>
              <a:rPr lang="en-US" altLang="ko-KR" dirty="0" smtClean="0">
                <a:latin typeface="+mn-ea"/>
                <a:ea typeface="+mn-ea"/>
              </a:rPr>
              <a:t>·</a:t>
            </a:r>
            <a:r>
              <a:rPr lang="ko-KR" altLang="en-US" dirty="0">
                <a:latin typeface="+mn-ea"/>
                <a:ea typeface="+mn-ea"/>
              </a:rPr>
              <a:t>활</a:t>
            </a:r>
            <a:r>
              <a:rPr lang="ko-KR" altLang="en-US" dirty="0" smtClean="0">
                <a:latin typeface="+mn-ea"/>
                <a:ea typeface="+mn-ea"/>
              </a:rPr>
              <a:t>용 </a:t>
            </a:r>
            <a:r>
              <a:rPr lang="ko-KR" altLang="en-US" dirty="0">
                <a:latin typeface="+mn-ea"/>
                <a:ea typeface="+mn-ea"/>
              </a:rPr>
              <a:t>환경 </a:t>
            </a:r>
            <a:r>
              <a:rPr lang="ko-KR" altLang="en-US" dirty="0" smtClean="0">
                <a:latin typeface="+mn-ea"/>
                <a:ea typeface="+mn-ea"/>
              </a:rPr>
              <a:t>구축 </a:t>
            </a:r>
            <a:r>
              <a:rPr lang="ko-KR" altLang="en-US" dirty="0">
                <a:latin typeface="+mn-ea"/>
                <a:ea typeface="+mn-ea"/>
              </a:rPr>
              <a:t>노력이 짧지 않은 기간 동안 한국에서 꾸준히 추구되어 </a:t>
            </a:r>
            <a:r>
              <a:rPr lang="ko-KR" altLang="en-US" dirty="0" smtClean="0">
                <a:latin typeface="+mn-ea"/>
                <a:ea typeface="+mn-ea"/>
              </a:rPr>
              <a:t>왔다는 </a:t>
            </a:r>
            <a:r>
              <a:rPr lang="ko-KR" altLang="en-US" dirty="0">
                <a:latin typeface="+mn-ea"/>
                <a:ea typeface="+mn-ea"/>
              </a:rPr>
              <a:t>것이다</a:t>
            </a:r>
            <a:r>
              <a:rPr lang="en-US" altLang="ko-KR" dirty="0">
                <a:latin typeface="+mn-ea"/>
                <a:ea typeface="+mn-ea"/>
              </a:rPr>
              <a:t>. </a:t>
            </a:r>
          </a:p>
          <a:p>
            <a:pPr marL="271463" indent="-271463">
              <a:lnSpc>
                <a:spcPct val="150000"/>
              </a:lnSpc>
              <a:buFont typeface="Wingdings" pitchFamily="2" charset="2"/>
              <a:buChar char="§"/>
              <a:tabLst>
                <a:tab pos="271463" algn="l"/>
              </a:tabLst>
              <a:defRPr/>
            </a:pPr>
            <a:r>
              <a:rPr lang="ko-KR" altLang="en-US" dirty="0" smtClean="0">
                <a:latin typeface="+mn-ea"/>
                <a:ea typeface="+mn-ea"/>
              </a:rPr>
              <a:t>이 </a:t>
            </a:r>
            <a:r>
              <a:rPr lang="ko-KR" altLang="en-US" dirty="0">
                <a:latin typeface="+mn-ea"/>
                <a:ea typeface="+mn-ea"/>
              </a:rPr>
              <a:t>발표는 한국의 디지털 인문학이 어떠한 환경적 특성을 안고 태동하게 되었는지 돌아보고</a:t>
            </a:r>
            <a:r>
              <a:rPr lang="en-US" altLang="ko-KR" dirty="0">
                <a:latin typeface="+mn-ea"/>
                <a:ea typeface="+mn-ea"/>
              </a:rPr>
              <a:t>, </a:t>
            </a:r>
            <a:r>
              <a:rPr lang="ko-KR" altLang="en-US" dirty="0">
                <a:latin typeface="+mn-ea"/>
                <a:ea typeface="+mn-ea"/>
              </a:rPr>
              <a:t>그것에 수반하는  잠재력과 가능성</a:t>
            </a:r>
            <a:r>
              <a:rPr lang="en-US" altLang="ko-KR" dirty="0">
                <a:latin typeface="+mn-ea"/>
                <a:ea typeface="+mn-ea"/>
              </a:rPr>
              <a:t>, </a:t>
            </a:r>
            <a:r>
              <a:rPr lang="ko-KR" altLang="en-US" dirty="0">
                <a:latin typeface="+mn-ea"/>
                <a:ea typeface="+mn-ea"/>
              </a:rPr>
              <a:t>그리고 극복해야 할 문제점을 짚어 봄으로써 한국 디지털 인문학의 전도를 가늠해 보고자 하는 것이다</a:t>
            </a:r>
            <a:r>
              <a:rPr lang="en-US" altLang="ko-KR" dirty="0">
                <a:latin typeface="+mn-ea"/>
                <a:ea typeface="+mn-ea"/>
              </a:rPr>
              <a:t>.</a:t>
            </a:r>
            <a:endParaRPr lang="ko-KR" altLang="en-US" dirty="0">
              <a:latin typeface="+mn-ea"/>
              <a:ea typeface="+mn-ea"/>
            </a:endParaRPr>
          </a:p>
        </p:txBody>
      </p:sp>
    </p:spTree>
    <p:extLst>
      <p:ext uri="{BB962C8B-B14F-4D97-AF65-F5344CB8AC3E}">
        <p14:creationId xmlns:p14="http://schemas.microsoft.com/office/powerpoint/2010/main" val="1538517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683568" y="1556792"/>
            <a:ext cx="7920880" cy="1872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683568" y="1000613"/>
            <a:ext cx="7920880" cy="5539978"/>
          </a:xfrm>
          <a:prstGeom prst="rect">
            <a:avLst/>
          </a:prstGeom>
        </p:spPr>
        <p:txBody>
          <a:bodyPr wrap="square">
            <a:spAutoFit/>
          </a:bodyPr>
          <a:lstStyle/>
          <a:p>
            <a:pPr marL="358775" indent="-358775">
              <a:lnSpc>
                <a:spcPct val="150000"/>
              </a:lnSpc>
              <a:buFont typeface="Wingdings" panose="05000000000000000000" pitchFamily="2" charset="2"/>
              <a:buChar char="v"/>
            </a:pPr>
            <a:r>
              <a:rPr lang="ko-KR" altLang="en-US" b="1" dirty="0" smtClean="0">
                <a:latin typeface="+mn-ea"/>
                <a:ea typeface="+mn-ea"/>
              </a:rPr>
              <a:t>디지털 인문학 </a:t>
            </a:r>
            <a:r>
              <a:rPr lang="en-US" altLang="ko-KR" b="1" dirty="0" smtClean="0">
                <a:latin typeface="+mn-ea"/>
                <a:ea typeface="+mn-ea"/>
              </a:rPr>
              <a:t>= </a:t>
            </a:r>
            <a:r>
              <a:rPr lang="ko-KR" altLang="en-US" b="1" dirty="0" smtClean="0">
                <a:latin typeface="+mn-ea"/>
                <a:ea typeface="+mn-ea"/>
              </a:rPr>
              <a:t>현대의 인문학 </a:t>
            </a:r>
            <a:endParaRPr lang="en-US" altLang="ko-KR" b="1" dirty="0" smtClean="0">
              <a:latin typeface="+mn-ea"/>
              <a:ea typeface="+mn-ea"/>
            </a:endParaRPr>
          </a:p>
          <a:p>
            <a:pPr lvl="1">
              <a:lnSpc>
                <a:spcPct val="200000"/>
              </a:lnSpc>
            </a:pPr>
            <a:r>
              <a:rPr lang="en-US" altLang="ko-KR" dirty="0" smtClean="0">
                <a:latin typeface="맑은 고딕" panose="020B0503020000020004" pitchFamily="50" charset="-127"/>
                <a:ea typeface="맑은 고딕" panose="020B0503020000020004" pitchFamily="50" charset="-127"/>
              </a:rPr>
              <a:t>“</a:t>
            </a:r>
            <a:r>
              <a:rPr lang="ko-KR" altLang="en-US" sz="1400" dirty="0" smtClean="0">
                <a:latin typeface="맑은 고딕" panose="020B0503020000020004" pitchFamily="50" charset="-127"/>
                <a:ea typeface="맑은 고딕" panose="020B0503020000020004" pitchFamily="50" charset="-127"/>
              </a:rPr>
              <a:t>디지털 </a:t>
            </a:r>
            <a:r>
              <a:rPr lang="ko-KR" altLang="en-US" sz="1400" dirty="0" smtClean="0">
                <a:latin typeface="맑은 고딕" panose="020B0503020000020004" pitchFamily="50" charset="-127"/>
                <a:ea typeface="맑은 고딕" panose="020B0503020000020004" pitchFamily="50" charset="-127"/>
              </a:rPr>
              <a:t>인문학은 </a:t>
            </a:r>
            <a:r>
              <a:rPr lang="ko-KR" altLang="en-US" sz="1400" dirty="0">
                <a:latin typeface="맑은 고딕" panose="020B0503020000020004" pitchFamily="50" charset="-127"/>
                <a:ea typeface="맑은 고딕" panose="020B0503020000020004" pitchFamily="50" charset="-127"/>
              </a:rPr>
              <a:t>모든 인문학이 새롭게 갈아입어야 할 옷과 같은 것이다</a:t>
            </a:r>
            <a:r>
              <a:rPr lang="en-US" altLang="ko-KR" sz="1400" dirty="0">
                <a:latin typeface="맑은 고딕" panose="020B0503020000020004" pitchFamily="50" charset="-127"/>
                <a:ea typeface="맑은 고딕" panose="020B0503020000020004" pitchFamily="50" charset="-127"/>
              </a:rPr>
              <a:t>. </a:t>
            </a:r>
            <a:r>
              <a:rPr lang="ko-KR" altLang="en-US" sz="1400" dirty="0">
                <a:latin typeface="맑은 고딕" panose="020B0503020000020004" pitchFamily="50" charset="-127"/>
                <a:ea typeface="맑은 고딕" panose="020B0503020000020004" pitchFamily="50" charset="-127"/>
              </a:rPr>
              <a:t>디지털이라고 하는 새로운 환경에 적응하지 못한 인문학은 더 이상 현대의 학문이라고 할 수 없다</a:t>
            </a:r>
            <a:r>
              <a:rPr lang="en-US" altLang="ko-KR" sz="1400" dirty="0">
                <a:latin typeface="맑은 고딕" panose="020B0503020000020004" pitchFamily="50" charset="-127"/>
                <a:ea typeface="맑은 고딕" panose="020B0503020000020004" pitchFamily="50" charset="-127"/>
              </a:rPr>
              <a:t>. </a:t>
            </a:r>
            <a:r>
              <a:rPr lang="ko-KR" altLang="en-US" sz="1400" dirty="0">
                <a:latin typeface="맑은 고딕" panose="020B0503020000020004" pitchFamily="50" charset="-127"/>
                <a:ea typeface="맑은 고딕" panose="020B0503020000020004" pitchFamily="50" charset="-127"/>
              </a:rPr>
              <a:t>적어도 우리의 다음 세대의 인문학자들은 모두 디지털 인문학자일 것이다</a:t>
            </a:r>
            <a:r>
              <a:rPr lang="en-US" altLang="ko-KR" sz="1400" dirty="0" smtClean="0">
                <a:latin typeface="맑은 고딕" panose="020B0503020000020004" pitchFamily="50" charset="-127"/>
                <a:ea typeface="맑은 고딕" panose="020B0503020000020004" pitchFamily="50" charset="-127"/>
              </a:rPr>
              <a:t>.” </a:t>
            </a:r>
            <a:r>
              <a:rPr lang="en-US" altLang="ko-KR" sz="1200" dirty="0" smtClean="0">
                <a:solidFill>
                  <a:schemeClr val="accent3">
                    <a:lumMod val="50000"/>
                  </a:schemeClr>
                </a:solidFill>
                <a:latin typeface="맑은 고딕" panose="020B0503020000020004" pitchFamily="50" charset="-127"/>
                <a:ea typeface="맑은 고딕" panose="020B0503020000020004" pitchFamily="50" charset="-127"/>
              </a:rPr>
              <a:t>(</a:t>
            </a:r>
            <a:r>
              <a:rPr lang="ko-KR" altLang="en-US" sz="1200" dirty="0">
                <a:solidFill>
                  <a:schemeClr val="accent3">
                    <a:lumMod val="50000"/>
                  </a:schemeClr>
                </a:solidFill>
                <a:latin typeface="맑은 고딕" panose="020B0503020000020004" pitchFamily="50" charset="-127"/>
                <a:ea typeface="맑은 고딕" panose="020B0503020000020004" pitchFamily="50" charset="-127"/>
              </a:rPr>
              <a:t>김현</a:t>
            </a:r>
            <a:r>
              <a:rPr lang="en-US" altLang="ko-KR" sz="1200" dirty="0">
                <a:solidFill>
                  <a:schemeClr val="accent3">
                    <a:lumMod val="50000"/>
                  </a:schemeClr>
                </a:solidFill>
                <a:latin typeface="맑은 고딕" panose="020B0503020000020004" pitchFamily="50" charset="-127"/>
                <a:ea typeface="맑은 고딕" panose="020B0503020000020004" pitchFamily="50" charset="-127"/>
              </a:rPr>
              <a:t>, </a:t>
            </a:r>
            <a:r>
              <a:rPr lang="ko-KR" altLang="en-US" sz="1200" dirty="0">
                <a:solidFill>
                  <a:schemeClr val="accent3">
                    <a:lumMod val="50000"/>
                  </a:schemeClr>
                </a:solidFill>
                <a:latin typeface="맑은 고딕" panose="020B0503020000020004" pitchFamily="50" charset="-127"/>
                <a:ea typeface="맑은 고딕" panose="020B0503020000020004" pitchFamily="50" charset="-127"/>
              </a:rPr>
              <a:t>디지털 인문학</a:t>
            </a:r>
            <a:r>
              <a:rPr lang="en-US" altLang="ko-KR" sz="1200" dirty="0">
                <a:solidFill>
                  <a:schemeClr val="accent3">
                    <a:lumMod val="50000"/>
                  </a:schemeClr>
                </a:solidFill>
                <a:latin typeface="맑은 고딕" panose="020B0503020000020004" pitchFamily="50" charset="-127"/>
                <a:ea typeface="맑은 고딕" panose="020B0503020000020004" pitchFamily="50" charset="-127"/>
              </a:rPr>
              <a:t>: </a:t>
            </a:r>
            <a:r>
              <a:rPr lang="ko-KR" altLang="en-US" sz="1200" dirty="0">
                <a:solidFill>
                  <a:schemeClr val="accent3">
                    <a:lumMod val="50000"/>
                  </a:schemeClr>
                </a:solidFill>
                <a:latin typeface="맑은 고딕" panose="020B0503020000020004" pitchFamily="50" charset="-127"/>
                <a:ea typeface="맑은 고딕" panose="020B0503020000020004" pitchFamily="50" charset="-127"/>
              </a:rPr>
              <a:t>인문학과 </a:t>
            </a:r>
            <a:r>
              <a:rPr lang="ko-KR" altLang="en-US" sz="1200" dirty="0" err="1">
                <a:solidFill>
                  <a:schemeClr val="accent3">
                    <a:lumMod val="50000"/>
                  </a:schemeClr>
                </a:solidFill>
                <a:latin typeface="맑은 고딕" panose="020B0503020000020004" pitchFamily="50" charset="-127"/>
                <a:ea typeface="맑은 고딕" panose="020B0503020000020004" pitchFamily="50" charset="-127"/>
              </a:rPr>
              <a:t>문화콘텐츠의</a:t>
            </a:r>
            <a:r>
              <a:rPr lang="ko-KR" altLang="en-US" sz="1200" dirty="0">
                <a:solidFill>
                  <a:schemeClr val="accent3">
                    <a:lumMod val="50000"/>
                  </a:schemeClr>
                </a:solidFill>
                <a:latin typeface="맑은 고딕" panose="020B0503020000020004" pitchFamily="50" charset="-127"/>
                <a:ea typeface="맑은 고딕" panose="020B0503020000020004" pitchFamily="50" charset="-127"/>
              </a:rPr>
              <a:t> 상생 구도에 관한 구상</a:t>
            </a:r>
            <a:r>
              <a:rPr lang="en-US" altLang="ko-KR" sz="1200" dirty="0">
                <a:solidFill>
                  <a:schemeClr val="accent3">
                    <a:lumMod val="50000"/>
                  </a:schemeClr>
                </a:solidFill>
                <a:latin typeface="맑은 고딕" panose="020B0503020000020004" pitchFamily="50" charset="-127"/>
                <a:ea typeface="맑은 고딕" panose="020B0503020000020004" pitchFamily="50" charset="-127"/>
              </a:rPr>
              <a:t>,  『</a:t>
            </a:r>
            <a:r>
              <a:rPr lang="ko-KR" altLang="en-US" sz="1200" dirty="0" err="1">
                <a:solidFill>
                  <a:schemeClr val="accent3">
                    <a:lumMod val="50000"/>
                  </a:schemeClr>
                </a:solidFill>
                <a:latin typeface="맑은 고딕" panose="020B0503020000020004" pitchFamily="50" charset="-127"/>
                <a:ea typeface="맑은 고딕" panose="020B0503020000020004" pitchFamily="50" charset="-127"/>
              </a:rPr>
              <a:t>인문콘텐츠</a:t>
            </a:r>
            <a:r>
              <a:rPr lang="en-US" altLang="ko-KR" sz="1200" dirty="0">
                <a:solidFill>
                  <a:schemeClr val="accent3">
                    <a:lumMod val="50000"/>
                  </a:schemeClr>
                </a:solidFill>
                <a:latin typeface="맑은 고딕" panose="020B0503020000020004" pitchFamily="50" charset="-127"/>
                <a:ea typeface="맑은 고딕" panose="020B0503020000020004" pitchFamily="50" charset="-127"/>
              </a:rPr>
              <a:t>』 29, 2013. 6</a:t>
            </a:r>
            <a:r>
              <a:rPr lang="en-US" altLang="ko-KR" sz="1200" dirty="0" smtClean="0">
                <a:solidFill>
                  <a:schemeClr val="accent3">
                    <a:lumMod val="50000"/>
                  </a:schemeClr>
                </a:solidFill>
                <a:latin typeface="맑은 고딕" panose="020B0503020000020004" pitchFamily="50" charset="-127"/>
                <a:ea typeface="맑은 고딕" panose="020B0503020000020004" pitchFamily="50" charset="-127"/>
              </a:rPr>
              <a:t>.)</a:t>
            </a:r>
          </a:p>
          <a:p>
            <a:pPr lvl="1">
              <a:lnSpc>
                <a:spcPct val="200000"/>
              </a:lnSpc>
            </a:pPr>
            <a:endParaRPr lang="en-US" altLang="ko-KR" sz="1400" b="1" dirty="0" smtClean="0">
              <a:latin typeface="맑은 고딕" panose="020B0503020000020004" pitchFamily="50" charset="-127"/>
              <a:ea typeface="맑은 고딕" panose="020B0503020000020004" pitchFamily="50" charset="-127"/>
            </a:endParaRPr>
          </a:p>
          <a:p>
            <a:pPr marL="285750" indent="-285750">
              <a:lnSpc>
                <a:spcPct val="200000"/>
              </a:lnSpc>
              <a:buFont typeface="Wingdings" panose="05000000000000000000" pitchFamily="2" charset="2"/>
              <a:buChar char="v"/>
            </a:pPr>
            <a:r>
              <a:rPr lang="ko-KR" altLang="en-US" b="1" dirty="0" smtClean="0">
                <a:latin typeface="맑은 고딕" panose="020B0503020000020004" pitchFamily="50" charset="-127"/>
                <a:ea typeface="맑은 고딕" panose="020B0503020000020004" pitchFamily="50" charset="-127"/>
              </a:rPr>
              <a:t>우리가 </a:t>
            </a:r>
            <a:r>
              <a:rPr lang="ko-KR" altLang="en-US" b="1" dirty="0">
                <a:latin typeface="맑은 고딕" panose="020B0503020000020004" pitchFamily="50" charset="-127"/>
                <a:ea typeface="맑은 고딕" panose="020B0503020000020004" pitchFamily="50" charset="-127"/>
              </a:rPr>
              <a:t>‘디지털 인문학’이라는 이름으로 하려는 일</a:t>
            </a:r>
          </a:p>
          <a:p>
            <a:pPr lvl="1">
              <a:lnSpc>
                <a:spcPct val="200000"/>
              </a:lnSpc>
            </a:pPr>
            <a:r>
              <a:rPr lang="ko-KR" altLang="en-US" dirty="0">
                <a:latin typeface="맑은 고딕" panose="020B0503020000020004" pitchFamily="50" charset="-127"/>
                <a:ea typeface="맑은 고딕" panose="020B0503020000020004" pitchFamily="50" charset="-127"/>
              </a:rPr>
              <a:t>디지털로 표현하고 디지털로 소통하는 이 시대에 인문지식이 더욱 </a:t>
            </a:r>
            <a:r>
              <a:rPr lang="ko-KR" altLang="en-US" dirty="0" err="1">
                <a:latin typeface="맑은 고딕" panose="020B0503020000020004" pitchFamily="50" charset="-127"/>
                <a:ea typeface="맑은 고딕" panose="020B0503020000020004" pitchFamily="50" charset="-127"/>
              </a:rPr>
              <a:t>의미있게</a:t>
            </a:r>
            <a:r>
              <a:rPr lang="ko-KR" altLang="en-US" dirty="0">
                <a:latin typeface="맑은 고딕" panose="020B0503020000020004" pitchFamily="50" charset="-127"/>
                <a:ea typeface="맑은 고딕" panose="020B0503020000020004" pitchFamily="50" charset="-127"/>
              </a:rPr>
              <a:t> 탐구되고 </a:t>
            </a:r>
            <a:r>
              <a:rPr lang="ko-KR" altLang="en-US" dirty="0" err="1">
                <a:latin typeface="맑은 고딕" panose="020B0503020000020004" pitchFamily="50" charset="-127"/>
                <a:ea typeface="맑은 고딕" panose="020B0503020000020004" pitchFamily="50" charset="-127"/>
              </a:rPr>
              <a:t>가치있게</a:t>
            </a:r>
            <a:r>
              <a:rPr lang="ko-KR" altLang="en-US" dirty="0">
                <a:latin typeface="맑은 고딕" panose="020B0503020000020004" pitchFamily="50" charset="-127"/>
                <a:ea typeface="맑은 고딕" panose="020B0503020000020004" pitchFamily="50" charset="-127"/>
              </a:rPr>
              <a:t> 활용되도록 하려는 것</a:t>
            </a:r>
          </a:p>
          <a:p>
            <a:pPr lvl="1">
              <a:lnSpc>
                <a:spcPct val="200000"/>
              </a:lnSpc>
            </a:pPr>
            <a:endParaRPr lang="en-US" altLang="ko-KR" dirty="0" smtClean="0">
              <a:latin typeface="맑은 고딕" panose="020B0503020000020004" pitchFamily="50" charset="-127"/>
              <a:ea typeface="맑은 고딕" panose="020B0503020000020004" pitchFamily="50" charset="-127"/>
            </a:endParaRPr>
          </a:p>
          <a:p>
            <a:pPr lvl="1">
              <a:lnSpc>
                <a:spcPct val="200000"/>
              </a:lnSpc>
            </a:pPr>
            <a:r>
              <a:rPr lang="ko-KR" altLang="en-US" sz="1600" dirty="0" smtClean="0">
                <a:latin typeface="+mn-ea"/>
                <a:ea typeface="+mn-ea"/>
              </a:rPr>
              <a:t> </a:t>
            </a:r>
            <a:endParaRPr lang="ko-KR" altLang="en-US" sz="1600" dirty="0">
              <a:latin typeface="+mn-ea"/>
              <a:ea typeface="+mn-ea"/>
            </a:endParaRPr>
          </a:p>
        </p:txBody>
      </p:sp>
      <p:sp>
        <p:nvSpPr>
          <p:cNvPr id="12"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4"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5"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16"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한국 디지털 인문학의 </a:t>
            </a:r>
            <a:r>
              <a:rPr lang="ko-KR" altLang="en-US" sz="1400" dirty="0" err="1" smtClean="0">
                <a:latin typeface="+mn-ea"/>
              </a:rPr>
              <a:t>지향처</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7"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2283398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83568" y="1000613"/>
            <a:ext cx="7920880" cy="4801314"/>
          </a:xfrm>
          <a:prstGeom prst="rect">
            <a:avLst/>
          </a:prstGeom>
        </p:spPr>
        <p:txBody>
          <a:bodyPr wrap="square">
            <a:spAutoFit/>
          </a:bodyPr>
          <a:lstStyle/>
          <a:p>
            <a:pPr marL="271463" indent="-271463">
              <a:lnSpc>
                <a:spcPct val="150000"/>
              </a:lnSpc>
              <a:buFont typeface="Wingdings" panose="05000000000000000000" pitchFamily="2" charset="2"/>
              <a:buChar char="v"/>
            </a:pPr>
            <a:r>
              <a:rPr lang="ko-KR" altLang="en-US" b="1" dirty="0" smtClean="0">
                <a:latin typeface="+mn-ea"/>
                <a:ea typeface="+mn-ea"/>
              </a:rPr>
              <a:t>디지털 인문학의 임</a:t>
            </a:r>
            <a:r>
              <a:rPr lang="ko-KR" altLang="en-US" b="1" dirty="0">
                <a:latin typeface="+mn-ea"/>
                <a:ea typeface="+mn-ea"/>
              </a:rPr>
              <a:t>무</a:t>
            </a:r>
            <a:endParaRPr lang="ko-KR" altLang="en-US" dirty="0">
              <a:latin typeface="+mn-ea"/>
              <a:ea typeface="+mn-ea"/>
            </a:endParaRPr>
          </a:p>
          <a:p>
            <a:pPr marL="342900" indent="-342900">
              <a:lnSpc>
                <a:spcPct val="200000"/>
              </a:lnSpc>
              <a:buFont typeface="+mj-lt"/>
              <a:buAutoNum type="arabicPeriod"/>
            </a:pPr>
            <a:r>
              <a:rPr lang="en-US" altLang="ko-KR" dirty="0" smtClean="0">
                <a:solidFill>
                  <a:srgbClr val="C00000"/>
                </a:solidFill>
                <a:latin typeface="+mn-ea"/>
                <a:ea typeface="+mn-ea"/>
              </a:rPr>
              <a:t>(</a:t>
            </a:r>
            <a:r>
              <a:rPr lang="ko-KR" altLang="en-US" dirty="0" smtClean="0">
                <a:solidFill>
                  <a:srgbClr val="C00000"/>
                </a:solidFill>
                <a:latin typeface="+mn-ea"/>
                <a:ea typeface="+mn-ea"/>
              </a:rPr>
              <a:t>연구</a:t>
            </a:r>
            <a:r>
              <a:rPr lang="en-US" altLang="ko-KR" dirty="0" smtClean="0">
                <a:solidFill>
                  <a:srgbClr val="C00000"/>
                </a:solidFill>
                <a:latin typeface="+mn-ea"/>
                <a:ea typeface="+mn-ea"/>
              </a:rPr>
              <a:t>) </a:t>
            </a:r>
            <a:r>
              <a:rPr lang="ko-KR" altLang="en-US" dirty="0" smtClean="0">
                <a:latin typeface="+mn-ea"/>
                <a:ea typeface="+mn-ea"/>
              </a:rPr>
              <a:t>연구 방법의 혁신을 통해 인문학 본연의 학술 연구에 기여</a:t>
            </a:r>
            <a:endParaRPr lang="en-US" altLang="ko-KR" dirty="0" smtClean="0">
              <a:latin typeface="+mn-ea"/>
              <a:ea typeface="+mn-ea"/>
            </a:endParaRPr>
          </a:p>
          <a:p>
            <a:pPr marL="742950" lvl="1" indent="-285750">
              <a:lnSpc>
                <a:spcPct val="200000"/>
              </a:lnSpc>
              <a:buFont typeface="Wingdings" panose="05000000000000000000" pitchFamily="2" charset="2"/>
              <a:buChar char="§"/>
            </a:pPr>
            <a:r>
              <a:rPr lang="ko-KR" altLang="en-US" sz="1600" dirty="0" smtClean="0">
                <a:solidFill>
                  <a:srgbClr val="0070C0"/>
                </a:solidFill>
                <a:latin typeface="+mn-ea"/>
                <a:ea typeface="+mn-ea"/>
              </a:rPr>
              <a:t>나무만 보는 연구 → 숲과 나무를 함께 보는 연구</a:t>
            </a:r>
            <a:endParaRPr lang="en-US" altLang="ko-KR" sz="1600" dirty="0" smtClean="0">
              <a:solidFill>
                <a:srgbClr val="0070C0"/>
              </a:solidFill>
              <a:latin typeface="+mn-ea"/>
              <a:ea typeface="+mn-ea"/>
            </a:endParaRPr>
          </a:p>
          <a:p>
            <a:pPr marL="742950" lvl="1" indent="-285750">
              <a:lnSpc>
                <a:spcPct val="200000"/>
              </a:lnSpc>
              <a:buFont typeface="Wingdings" panose="05000000000000000000" pitchFamily="2" charset="2"/>
              <a:buChar char="§"/>
            </a:pPr>
            <a:r>
              <a:rPr lang="ko-KR" altLang="en-US" sz="1600" dirty="0" smtClean="0">
                <a:solidFill>
                  <a:srgbClr val="0070C0"/>
                </a:solidFill>
                <a:latin typeface="+mn-ea"/>
                <a:ea typeface="+mn-ea"/>
              </a:rPr>
              <a:t>혼자 하는 연구 → 공동으로 하는 연구 </a:t>
            </a:r>
            <a:r>
              <a:rPr lang="ko-KR" altLang="en-US" sz="1600" dirty="0">
                <a:solidFill>
                  <a:srgbClr val="0070C0"/>
                </a:solidFill>
                <a:latin typeface="+mn-ea"/>
                <a:ea typeface="+mn-ea"/>
              </a:rPr>
              <a:t>→ </a:t>
            </a:r>
            <a:r>
              <a:rPr lang="ko-KR" altLang="en-US" sz="1600" dirty="0" smtClean="0">
                <a:solidFill>
                  <a:srgbClr val="0070C0"/>
                </a:solidFill>
                <a:latin typeface="+mn-ea"/>
                <a:ea typeface="+mn-ea"/>
              </a:rPr>
              <a:t>모든 개별적인 연구가 공동의 성과로 결집되는 연구</a:t>
            </a:r>
            <a:endParaRPr lang="en-US" altLang="ko-KR" sz="1600" dirty="0" smtClean="0">
              <a:solidFill>
                <a:srgbClr val="0070C0"/>
              </a:solidFill>
              <a:latin typeface="+mn-ea"/>
              <a:ea typeface="+mn-ea"/>
            </a:endParaRPr>
          </a:p>
          <a:p>
            <a:pPr marL="342900" indent="-342900">
              <a:lnSpc>
                <a:spcPct val="200000"/>
              </a:lnSpc>
              <a:buFont typeface="+mj-lt"/>
              <a:buAutoNum type="arabicPeriod"/>
            </a:pPr>
            <a:r>
              <a:rPr lang="en-US" altLang="ko-KR" dirty="0" smtClean="0">
                <a:solidFill>
                  <a:srgbClr val="C00000"/>
                </a:solidFill>
                <a:latin typeface="+mn-ea"/>
                <a:ea typeface="+mn-ea"/>
              </a:rPr>
              <a:t>(</a:t>
            </a:r>
            <a:r>
              <a:rPr lang="ko-KR" altLang="en-US" dirty="0" smtClean="0">
                <a:solidFill>
                  <a:srgbClr val="C00000"/>
                </a:solidFill>
                <a:latin typeface="+mn-ea"/>
                <a:ea typeface="+mn-ea"/>
              </a:rPr>
              <a:t>교육</a:t>
            </a:r>
            <a:r>
              <a:rPr lang="en-US" altLang="ko-KR" dirty="0" smtClean="0">
                <a:solidFill>
                  <a:srgbClr val="C00000"/>
                </a:solidFill>
                <a:latin typeface="+mn-ea"/>
                <a:ea typeface="+mn-ea"/>
              </a:rPr>
              <a:t>) </a:t>
            </a:r>
            <a:r>
              <a:rPr lang="ko-KR" altLang="en-US" dirty="0" smtClean="0">
                <a:latin typeface="+mn-ea"/>
                <a:ea typeface="+mn-ea"/>
              </a:rPr>
              <a:t>우리의 차세대에게 디지털 문식</a:t>
            </a:r>
            <a:r>
              <a:rPr lang="en-US" altLang="ko-KR" dirty="0">
                <a:latin typeface="+mn-ea"/>
                <a:ea typeface="+mn-ea"/>
              </a:rPr>
              <a:t>(</a:t>
            </a:r>
            <a:r>
              <a:rPr lang="en-US" altLang="ko-KR" dirty="0" smtClean="0">
                <a:latin typeface="+mn-ea"/>
                <a:ea typeface="+mn-ea"/>
              </a:rPr>
              <a:t>Digital Literacy)</a:t>
            </a:r>
            <a:r>
              <a:rPr lang="ko-KR" altLang="en-US" dirty="0" smtClean="0">
                <a:latin typeface="+mn-ea"/>
                <a:ea typeface="+mn-ea"/>
              </a:rPr>
              <a:t>의 능력을 키워 줄 인문교육 </a:t>
            </a:r>
            <a:r>
              <a:rPr lang="ko-KR" altLang="en-US" dirty="0" err="1" smtClean="0">
                <a:latin typeface="+mn-ea"/>
                <a:ea typeface="+mn-ea"/>
              </a:rPr>
              <a:t>콘텐츠와</a:t>
            </a:r>
            <a:r>
              <a:rPr lang="ko-KR" altLang="en-US" dirty="0" smtClean="0">
                <a:latin typeface="+mn-ea"/>
                <a:ea typeface="+mn-ea"/>
              </a:rPr>
              <a:t> 교육 방법론 개발</a:t>
            </a:r>
            <a:endParaRPr lang="en-US" altLang="ko-KR" dirty="0" smtClean="0">
              <a:latin typeface="+mn-ea"/>
              <a:ea typeface="+mn-ea"/>
            </a:endParaRPr>
          </a:p>
          <a:p>
            <a:pPr marL="342900" indent="-342900">
              <a:lnSpc>
                <a:spcPct val="200000"/>
              </a:lnSpc>
              <a:buFont typeface="+mj-lt"/>
              <a:buAutoNum type="arabicPeriod"/>
            </a:pPr>
            <a:r>
              <a:rPr lang="en-US" altLang="ko-KR" dirty="0" smtClean="0">
                <a:solidFill>
                  <a:srgbClr val="C00000"/>
                </a:solidFill>
                <a:latin typeface="+mn-ea"/>
                <a:ea typeface="+mn-ea"/>
              </a:rPr>
              <a:t>(</a:t>
            </a:r>
            <a:r>
              <a:rPr lang="ko-KR" altLang="en-US" dirty="0">
                <a:solidFill>
                  <a:srgbClr val="C00000"/>
                </a:solidFill>
                <a:latin typeface="+mn-ea"/>
                <a:ea typeface="+mn-ea"/>
              </a:rPr>
              <a:t>활</a:t>
            </a:r>
            <a:r>
              <a:rPr lang="ko-KR" altLang="en-US" dirty="0" smtClean="0">
                <a:solidFill>
                  <a:srgbClr val="C00000"/>
                </a:solidFill>
                <a:latin typeface="+mn-ea"/>
                <a:ea typeface="+mn-ea"/>
              </a:rPr>
              <a:t>용</a:t>
            </a:r>
            <a:r>
              <a:rPr lang="en-US" altLang="ko-KR" dirty="0" smtClean="0">
                <a:solidFill>
                  <a:srgbClr val="C00000"/>
                </a:solidFill>
                <a:latin typeface="+mn-ea"/>
                <a:ea typeface="+mn-ea"/>
              </a:rPr>
              <a:t>) </a:t>
            </a:r>
            <a:r>
              <a:rPr lang="ko-KR" altLang="en-US" dirty="0" smtClean="0">
                <a:latin typeface="+mn-ea"/>
                <a:ea typeface="+mn-ea"/>
              </a:rPr>
              <a:t>인문 지식이 학계의 벽을 넘어서서 대중과 소통하고 창조산업에 기여할 수 있는 통로 개방</a:t>
            </a:r>
            <a:endParaRPr lang="ko-KR" altLang="en-US" dirty="0">
              <a:latin typeface="+mn-ea"/>
              <a:ea typeface="+mn-ea"/>
            </a:endParaRPr>
          </a:p>
        </p:txBody>
      </p:sp>
      <p:sp>
        <p:nvSpPr>
          <p:cNvPr id="9"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12"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디지털 인문학의 </a:t>
            </a:r>
            <a:r>
              <a:rPr lang="en-US" altLang="ko-KR" sz="1400" dirty="0" smtClean="0">
                <a:latin typeface="+mn-ea"/>
              </a:rPr>
              <a:t>3</a:t>
            </a:r>
            <a:r>
              <a:rPr lang="ko-KR" altLang="en-US" sz="1400" dirty="0" smtClean="0">
                <a:latin typeface="+mn-ea"/>
              </a:rPr>
              <a:t>가지 임무</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3"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1409979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직사각형 19"/>
          <p:cNvSpPr/>
          <p:nvPr/>
        </p:nvSpPr>
        <p:spPr>
          <a:xfrm>
            <a:off x="467545" y="980728"/>
            <a:ext cx="8208144" cy="5324535"/>
          </a:xfrm>
          <a:prstGeom prst="rect">
            <a:avLst/>
          </a:prstGeom>
        </p:spPr>
        <p:txBody>
          <a:bodyPr wrap="square">
            <a:spAutoFit/>
          </a:bodyPr>
          <a:lstStyle/>
          <a:p>
            <a:pPr marL="644525" indent="-285750">
              <a:lnSpc>
                <a:spcPct val="200000"/>
              </a:lnSpc>
              <a:buFont typeface="Wingdings" panose="05000000000000000000" pitchFamily="2" charset="2"/>
              <a:buChar char="v"/>
              <a:defRPr/>
            </a:pPr>
            <a:r>
              <a:rPr lang="ko-KR" altLang="en-US" b="1" dirty="0" smtClean="0">
                <a:latin typeface="+mn-ea"/>
                <a:ea typeface="+mn-ea"/>
              </a:rPr>
              <a:t>한국의 </a:t>
            </a:r>
            <a:r>
              <a:rPr lang="ko-KR" altLang="en-US" b="1" dirty="0" smtClean="0">
                <a:latin typeface="+mn-ea"/>
                <a:ea typeface="+mn-ea"/>
              </a:rPr>
              <a:t>디지털 인문학 연구의 당면 과제</a:t>
            </a:r>
            <a:endParaRPr lang="en-US" altLang="ko-KR" b="1" dirty="0" smtClean="0">
              <a:latin typeface="+mn-ea"/>
              <a:ea typeface="+mn-ea"/>
            </a:endParaRPr>
          </a:p>
          <a:p>
            <a:pPr marL="644525" indent="-285750">
              <a:lnSpc>
                <a:spcPct val="200000"/>
              </a:lnSpc>
              <a:buFont typeface="Wingdings" panose="05000000000000000000" pitchFamily="2" charset="2"/>
              <a:buChar char="§"/>
              <a:defRPr/>
            </a:pPr>
            <a:r>
              <a:rPr lang="ko-KR" altLang="en-US" sz="1600" dirty="0" smtClean="0">
                <a:latin typeface="+mn-ea"/>
                <a:ea typeface="+mn-ea"/>
              </a:rPr>
              <a:t>연구</a:t>
            </a:r>
            <a:r>
              <a:rPr lang="en-US" altLang="ko-KR" sz="1600" dirty="0" smtClean="0">
                <a:latin typeface="+mn-ea"/>
                <a:ea typeface="+mn-ea"/>
              </a:rPr>
              <a:t>, </a:t>
            </a:r>
            <a:r>
              <a:rPr lang="ko-KR" altLang="en-US" sz="1600" dirty="0" smtClean="0">
                <a:latin typeface="+mn-ea"/>
                <a:ea typeface="+mn-ea"/>
              </a:rPr>
              <a:t>교육</a:t>
            </a:r>
            <a:r>
              <a:rPr lang="en-US" altLang="ko-KR" sz="1600" dirty="0" smtClean="0">
                <a:latin typeface="+mn-ea"/>
                <a:ea typeface="+mn-ea"/>
              </a:rPr>
              <a:t>, </a:t>
            </a:r>
            <a:r>
              <a:rPr lang="ko-KR" altLang="en-US" sz="1600" dirty="0" smtClean="0">
                <a:latin typeface="+mn-ea"/>
                <a:ea typeface="+mn-ea"/>
              </a:rPr>
              <a:t>활용 등 </a:t>
            </a:r>
            <a:r>
              <a:rPr lang="en-US" altLang="ko-KR" sz="1600" dirty="0" smtClean="0">
                <a:latin typeface="+mn-ea"/>
                <a:ea typeface="+mn-ea"/>
              </a:rPr>
              <a:t>3 </a:t>
            </a:r>
            <a:r>
              <a:rPr lang="ko-KR" altLang="en-US" sz="1600" dirty="0" smtClean="0">
                <a:latin typeface="+mn-ea"/>
                <a:ea typeface="+mn-ea"/>
              </a:rPr>
              <a:t>가지 방면의 목표에 부응하는 과제 발굴 및 연구 인력 </a:t>
            </a:r>
            <a:r>
              <a:rPr lang="ko-KR" altLang="en-US" sz="1600" dirty="0" smtClean="0">
                <a:latin typeface="+mn-ea"/>
                <a:ea typeface="+mn-ea"/>
              </a:rPr>
              <a:t>양성</a:t>
            </a:r>
            <a:endParaRPr lang="en-US" altLang="ko-KR" sz="1600" dirty="0">
              <a:latin typeface="+mn-ea"/>
              <a:ea typeface="+mn-ea"/>
            </a:endParaRPr>
          </a:p>
          <a:p>
            <a:pPr marL="644525" indent="-285750">
              <a:lnSpc>
                <a:spcPct val="200000"/>
              </a:lnSpc>
              <a:buFont typeface="Wingdings" panose="05000000000000000000" pitchFamily="2" charset="2"/>
              <a:buChar char="§"/>
              <a:defRPr/>
            </a:pPr>
            <a:endParaRPr lang="en-US" altLang="ko-KR" sz="1600" dirty="0" smtClean="0">
              <a:latin typeface="+mn-ea"/>
              <a:ea typeface="+mn-ea"/>
            </a:endParaRPr>
          </a:p>
          <a:p>
            <a:pPr marL="644525" indent="-285750">
              <a:lnSpc>
                <a:spcPct val="200000"/>
              </a:lnSpc>
              <a:buFont typeface="Wingdings" panose="05000000000000000000" pitchFamily="2" charset="2"/>
              <a:buChar char="§"/>
              <a:defRPr/>
            </a:pPr>
            <a:endParaRPr lang="en-US" altLang="ko-KR" sz="1600" dirty="0">
              <a:latin typeface="+mn-ea"/>
              <a:ea typeface="+mn-ea"/>
            </a:endParaRPr>
          </a:p>
          <a:p>
            <a:pPr marL="644525" indent="-285750">
              <a:lnSpc>
                <a:spcPct val="200000"/>
              </a:lnSpc>
              <a:buFont typeface="Wingdings" panose="05000000000000000000" pitchFamily="2" charset="2"/>
              <a:buChar char="§"/>
              <a:defRPr/>
            </a:pPr>
            <a:endParaRPr lang="en-US" altLang="ko-KR" dirty="0" smtClean="0">
              <a:latin typeface="+mn-ea"/>
              <a:ea typeface="+mn-ea"/>
            </a:endParaRPr>
          </a:p>
          <a:p>
            <a:pPr marL="644525" indent="-285750">
              <a:lnSpc>
                <a:spcPct val="200000"/>
              </a:lnSpc>
              <a:buFont typeface="Wingdings" panose="05000000000000000000" pitchFamily="2" charset="2"/>
              <a:buChar char="§"/>
              <a:defRPr/>
            </a:pPr>
            <a:endParaRPr lang="en-US" altLang="ko-KR" dirty="0" smtClean="0">
              <a:latin typeface="+mn-ea"/>
              <a:ea typeface="+mn-ea"/>
            </a:endParaRPr>
          </a:p>
          <a:p>
            <a:pPr marL="644525" indent="-285750">
              <a:lnSpc>
                <a:spcPct val="200000"/>
              </a:lnSpc>
              <a:buFont typeface="Wingdings" panose="05000000000000000000" pitchFamily="2" charset="2"/>
              <a:buChar char="§"/>
              <a:defRPr/>
            </a:pPr>
            <a:endParaRPr lang="en-US" altLang="ko-KR" dirty="0" smtClean="0">
              <a:latin typeface="+mn-ea"/>
              <a:ea typeface="+mn-ea"/>
            </a:endParaRPr>
          </a:p>
          <a:p>
            <a:pPr marL="644525" indent="-285750">
              <a:buFont typeface="Wingdings" pitchFamily="2" charset="2"/>
              <a:buChar char="v"/>
              <a:defRPr/>
            </a:pPr>
            <a:r>
              <a:rPr lang="ko-KR" altLang="en-US" b="1" dirty="0" smtClean="0">
                <a:latin typeface="+mn-ea"/>
                <a:ea typeface="+mn-ea"/>
              </a:rPr>
              <a:t>한국학중앙연구원 </a:t>
            </a:r>
            <a:r>
              <a:rPr lang="ko-KR" altLang="en-US" b="1" dirty="0" err="1" smtClean="0">
                <a:latin typeface="+mn-ea"/>
                <a:ea typeface="+mn-ea"/>
              </a:rPr>
              <a:t>인문정보학</a:t>
            </a:r>
            <a:r>
              <a:rPr lang="ko-KR" altLang="en-US" b="1" dirty="0" smtClean="0">
                <a:latin typeface="+mn-ea"/>
                <a:ea typeface="+mn-ea"/>
              </a:rPr>
              <a:t> 전공 과정</a:t>
            </a:r>
            <a:r>
              <a:rPr lang="en-US" altLang="ko-KR" sz="1200" dirty="0" smtClean="0">
                <a:solidFill>
                  <a:schemeClr val="accent3">
                    <a:lumMod val="50000"/>
                  </a:schemeClr>
                </a:solidFill>
                <a:latin typeface="+mn-ea"/>
                <a:ea typeface="+mn-ea"/>
              </a:rPr>
              <a:t>(</a:t>
            </a:r>
            <a:r>
              <a:rPr lang="en-US" altLang="ko-KR" sz="1200" dirty="0">
                <a:solidFill>
                  <a:schemeClr val="accent3">
                    <a:lumMod val="50000"/>
                  </a:schemeClr>
                </a:solidFill>
                <a:latin typeface="+mn-ea"/>
                <a:ea typeface="+mn-ea"/>
              </a:rPr>
              <a:t>2008</a:t>
            </a:r>
            <a:r>
              <a:rPr lang="ko-KR" altLang="en-US" sz="1200" dirty="0">
                <a:solidFill>
                  <a:schemeClr val="accent3">
                    <a:lumMod val="50000"/>
                  </a:schemeClr>
                </a:solidFill>
                <a:latin typeface="+mn-ea"/>
                <a:ea typeface="+mn-ea"/>
              </a:rPr>
              <a:t>년 설립</a:t>
            </a:r>
            <a:r>
              <a:rPr lang="en-US" altLang="ko-KR" sz="1200" dirty="0">
                <a:solidFill>
                  <a:schemeClr val="accent3">
                    <a:lumMod val="50000"/>
                  </a:schemeClr>
                </a:solidFill>
                <a:latin typeface="+mn-ea"/>
                <a:ea typeface="+mn-ea"/>
              </a:rPr>
              <a:t>. </a:t>
            </a:r>
            <a:r>
              <a:rPr lang="ko-KR" altLang="en-US" sz="1200" dirty="0">
                <a:solidFill>
                  <a:schemeClr val="accent3">
                    <a:lumMod val="50000"/>
                  </a:schemeClr>
                </a:solidFill>
                <a:latin typeface="+mn-ea"/>
                <a:ea typeface="+mn-ea"/>
              </a:rPr>
              <a:t>대학원 석사</a:t>
            </a:r>
            <a:r>
              <a:rPr lang="en-US" altLang="ko-KR" sz="1200" dirty="0">
                <a:solidFill>
                  <a:schemeClr val="accent3">
                    <a:lumMod val="50000"/>
                  </a:schemeClr>
                </a:solidFill>
                <a:latin typeface="+mn-ea"/>
                <a:ea typeface="+mn-ea"/>
              </a:rPr>
              <a:t>, </a:t>
            </a:r>
            <a:r>
              <a:rPr lang="ko-KR" altLang="en-US" sz="1200" dirty="0">
                <a:solidFill>
                  <a:schemeClr val="accent3">
                    <a:lumMod val="50000"/>
                  </a:schemeClr>
                </a:solidFill>
                <a:latin typeface="+mn-ea"/>
                <a:ea typeface="+mn-ea"/>
              </a:rPr>
              <a:t>박사 과정</a:t>
            </a:r>
            <a:r>
              <a:rPr lang="en-US" altLang="ko-KR" sz="1200" dirty="0" smtClean="0">
                <a:solidFill>
                  <a:schemeClr val="accent3">
                    <a:lumMod val="50000"/>
                  </a:schemeClr>
                </a:solidFill>
                <a:latin typeface="+mn-ea"/>
                <a:ea typeface="+mn-ea"/>
              </a:rPr>
              <a:t>)</a:t>
            </a:r>
            <a:r>
              <a:rPr lang="ko-KR" altLang="en-US" b="1" dirty="0" smtClean="0">
                <a:latin typeface="+mn-ea"/>
                <a:ea typeface="+mn-ea"/>
              </a:rPr>
              <a:t>의 중점 연구 과제</a:t>
            </a:r>
            <a:endParaRPr lang="en-US" altLang="ko-KR" sz="1200" dirty="0" smtClean="0">
              <a:solidFill>
                <a:schemeClr val="accent3">
                  <a:lumMod val="50000"/>
                </a:schemeClr>
              </a:solidFill>
              <a:latin typeface="+mn-ea"/>
              <a:ea typeface="+mn-ea"/>
            </a:endParaRPr>
          </a:p>
          <a:p>
            <a:pPr marL="644525" indent="-285750">
              <a:lnSpc>
                <a:spcPct val="200000"/>
              </a:lnSpc>
              <a:buFont typeface="Wingdings" panose="05000000000000000000" pitchFamily="2" charset="2"/>
              <a:buChar char="§"/>
              <a:defRPr/>
            </a:pPr>
            <a:r>
              <a:rPr lang="ko-KR" altLang="en-US" sz="1600" dirty="0" smtClean="0">
                <a:latin typeface="+mn-ea"/>
                <a:ea typeface="+mn-ea"/>
              </a:rPr>
              <a:t>시각적 인문학</a:t>
            </a:r>
            <a:r>
              <a:rPr lang="en-US" altLang="ko-KR" sz="1600" dirty="0" smtClean="0">
                <a:latin typeface="+mn-ea"/>
                <a:ea typeface="+mn-ea"/>
              </a:rPr>
              <a:t>: </a:t>
            </a:r>
            <a:r>
              <a:rPr lang="en-US" altLang="ko-KR" sz="1600" dirty="0" smtClean="0">
                <a:latin typeface="+mn-ea"/>
                <a:ea typeface="+mn-ea"/>
              </a:rPr>
              <a:t>Visual </a:t>
            </a:r>
            <a:r>
              <a:rPr lang="en-US" altLang="ko-KR" sz="1600" dirty="0" smtClean="0">
                <a:latin typeface="+mn-ea"/>
                <a:ea typeface="+mn-ea"/>
              </a:rPr>
              <a:t>Humanities</a:t>
            </a:r>
          </a:p>
          <a:p>
            <a:pPr marL="644525" lvl="1" indent="-285750">
              <a:lnSpc>
                <a:spcPct val="200000"/>
              </a:lnSpc>
              <a:buFont typeface="Wingdings" panose="05000000000000000000" pitchFamily="2" charset="2"/>
              <a:buChar char="§"/>
              <a:defRPr/>
            </a:pPr>
            <a:r>
              <a:rPr lang="ko-KR" altLang="en-US" sz="1600" dirty="0" smtClean="0">
                <a:latin typeface="+mn-ea"/>
                <a:ea typeface="+mn-ea"/>
              </a:rPr>
              <a:t>인문지식 </a:t>
            </a:r>
            <a:r>
              <a:rPr lang="ko-KR" altLang="en-US" sz="1600" dirty="0" err="1" smtClean="0">
                <a:latin typeface="+mn-ea"/>
                <a:ea typeface="+mn-ea"/>
              </a:rPr>
              <a:t>큐레이션</a:t>
            </a:r>
            <a:r>
              <a:rPr lang="en-US" altLang="ko-KR" sz="1600" dirty="0" smtClean="0">
                <a:latin typeface="+mn-ea"/>
                <a:ea typeface="+mn-ea"/>
              </a:rPr>
              <a:t>: Compilation of </a:t>
            </a:r>
            <a:r>
              <a:rPr lang="en-US" altLang="ko-KR" sz="1600" dirty="0" err="1" smtClean="0">
                <a:latin typeface="+mn-ea"/>
                <a:ea typeface="+mn-ea"/>
              </a:rPr>
              <a:t>Encyves</a:t>
            </a:r>
            <a:endParaRPr lang="ko-KR" altLang="en-US" dirty="0">
              <a:latin typeface="+mn-ea"/>
              <a:ea typeface="+mn-ea"/>
            </a:endParaRPr>
          </a:p>
        </p:txBody>
      </p:sp>
      <p:sp>
        <p:nvSpPr>
          <p:cNvPr id="2" name="타원 1"/>
          <p:cNvSpPr/>
          <p:nvPr/>
        </p:nvSpPr>
        <p:spPr>
          <a:xfrm>
            <a:off x="4067919" y="2386524"/>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3079787" y="3356603"/>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5091340" y="3356992"/>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왼쪽/오른쪽/위쪽 화살표 3"/>
          <p:cNvSpPr/>
          <p:nvPr/>
        </p:nvSpPr>
        <p:spPr>
          <a:xfrm>
            <a:off x="3959808" y="3268622"/>
            <a:ext cx="1008311" cy="684076"/>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4111565" y="2628678"/>
            <a:ext cx="704796" cy="307777"/>
          </a:xfrm>
          <a:prstGeom prst="rect">
            <a:avLst/>
          </a:prstGeom>
          <a:noFill/>
        </p:spPr>
        <p:txBody>
          <a:bodyPr wrap="square" rtlCol="0">
            <a:spAutoFit/>
          </a:bodyPr>
          <a:lstStyle/>
          <a:p>
            <a:pPr algn="ctr"/>
            <a:r>
              <a:rPr lang="ko-KR" altLang="en-US" sz="1400" dirty="0" smtClean="0">
                <a:latin typeface="+mn-ea"/>
                <a:ea typeface="+mn-ea"/>
              </a:rPr>
              <a:t>연구</a:t>
            </a:r>
            <a:endParaRPr lang="ko-KR" altLang="en-US" sz="1400" dirty="0">
              <a:latin typeface="+mn-ea"/>
              <a:ea typeface="+mn-ea"/>
            </a:endParaRPr>
          </a:p>
        </p:txBody>
      </p:sp>
      <p:sp>
        <p:nvSpPr>
          <p:cNvPr id="14" name="TextBox 13"/>
          <p:cNvSpPr txBox="1"/>
          <p:nvPr/>
        </p:nvSpPr>
        <p:spPr>
          <a:xfrm>
            <a:off x="3123433" y="3584475"/>
            <a:ext cx="704796" cy="307777"/>
          </a:xfrm>
          <a:prstGeom prst="rect">
            <a:avLst/>
          </a:prstGeom>
          <a:noFill/>
        </p:spPr>
        <p:txBody>
          <a:bodyPr wrap="square" rtlCol="0">
            <a:spAutoFit/>
          </a:bodyPr>
          <a:lstStyle/>
          <a:p>
            <a:pPr algn="ctr"/>
            <a:r>
              <a:rPr lang="ko-KR" altLang="en-US" sz="1400" dirty="0" smtClean="0">
                <a:latin typeface="+mn-ea"/>
                <a:ea typeface="+mn-ea"/>
              </a:rPr>
              <a:t>교</a:t>
            </a:r>
            <a:r>
              <a:rPr lang="ko-KR" altLang="en-US" sz="1400" dirty="0">
                <a:latin typeface="+mn-ea"/>
                <a:ea typeface="+mn-ea"/>
              </a:rPr>
              <a:t>육</a:t>
            </a:r>
          </a:p>
        </p:txBody>
      </p:sp>
      <p:sp>
        <p:nvSpPr>
          <p:cNvPr id="15" name="TextBox 14"/>
          <p:cNvSpPr txBox="1"/>
          <p:nvPr/>
        </p:nvSpPr>
        <p:spPr>
          <a:xfrm>
            <a:off x="5124734" y="3598758"/>
            <a:ext cx="704796" cy="307777"/>
          </a:xfrm>
          <a:prstGeom prst="rect">
            <a:avLst/>
          </a:prstGeom>
          <a:noFill/>
        </p:spPr>
        <p:txBody>
          <a:bodyPr wrap="square" rtlCol="0">
            <a:spAutoFit/>
          </a:bodyPr>
          <a:lstStyle/>
          <a:p>
            <a:pPr algn="ctr"/>
            <a:r>
              <a:rPr lang="ko-KR" altLang="en-US" sz="1400" dirty="0" smtClean="0">
                <a:latin typeface="+mn-ea"/>
                <a:ea typeface="+mn-ea"/>
              </a:rPr>
              <a:t>활</a:t>
            </a:r>
            <a:r>
              <a:rPr lang="ko-KR" altLang="en-US" sz="1400" dirty="0">
                <a:latin typeface="+mn-ea"/>
                <a:ea typeface="+mn-ea"/>
              </a:rPr>
              <a:t>용</a:t>
            </a:r>
          </a:p>
        </p:txBody>
      </p:sp>
      <p:pic>
        <p:nvPicPr>
          <p:cNvPr id="1032" name="Picture 8" descr="C:\Users\aks\AppData\Local\Microsoft\Windows\Temporary Internet Files\Content.IE5\I0BAQY2A\MC9000889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405" y="3385531"/>
            <a:ext cx="978382" cy="7635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ks\AppData\Local\Microsoft\Windows\Temporary Internet Files\Content.IE5\N16VQESH\MC90029971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431" y="2276099"/>
            <a:ext cx="893369" cy="90251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ks\AppData\Local\Microsoft\Windows\Temporary Internet Files\Content.IE5\V21LGTF4\MC90030025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9530" y="3178612"/>
            <a:ext cx="1110056" cy="10416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27"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28"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29"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디지털 인문학 연구의 당면 과제</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30"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1902724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684213" y="908720"/>
            <a:ext cx="7991475" cy="4616648"/>
          </a:xfrm>
          <a:prstGeom prst="rect">
            <a:avLst/>
          </a:prstGeom>
        </p:spPr>
        <p:txBody>
          <a:bodyPr>
            <a:spAutoFit/>
          </a:bodyPr>
          <a:lstStyle/>
          <a:p>
            <a:pPr marL="174625" indent="-174625">
              <a:buFont typeface="Wingdings" pitchFamily="2" charset="2"/>
              <a:buChar char="v"/>
              <a:defRPr/>
            </a:pPr>
            <a:r>
              <a:rPr lang="en-US" altLang="ko-KR" b="1" dirty="0">
                <a:solidFill>
                  <a:schemeClr val="tx2">
                    <a:lumMod val="75000"/>
                  </a:schemeClr>
                </a:solidFill>
                <a:latin typeface="+mn-ea"/>
                <a:ea typeface="+mn-ea"/>
              </a:rPr>
              <a:t> </a:t>
            </a:r>
            <a:r>
              <a:rPr lang="ko-KR" altLang="en-US" b="1" dirty="0">
                <a:solidFill>
                  <a:schemeClr val="tx2">
                    <a:lumMod val="75000"/>
                  </a:schemeClr>
                </a:solidFill>
                <a:latin typeface="+mn-ea"/>
                <a:ea typeface="+mn-ea"/>
              </a:rPr>
              <a:t>시각적 인문학</a:t>
            </a:r>
            <a:r>
              <a:rPr lang="en-US" altLang="ko-KR" b="1" dirty="0">
                <a:solidFill>
                  <a:schemeClr val="tx2">
                    <a:lumMod val="75000"/>
                  </a:schemeClr>
                </a:solidFill>
                <a:latin typeface="+mn-ea"/>
                <a:ea typeface="+mn-ea"/>
              </a:rPr>
              <a:t>(Visual Humanities)</a:t>
            </a:r>
          </a:p>
          <a:p>
            <a:pPr marL="174625" indent="-174625">
              <a:buFont typeface="Wingdings" pitchFamily="2" charset="2"/>
              <a:buChar char="§"/>
              <a:defRPr/>
            </a:pPr>
            <a:endParaRPr lang="ko-KR" altLang="en-US" dirty="0">
              <a:latin typeface="+mn-ea"/>
              <a:ea typeface="+mn-ea"/>
            </a:endParaRPr>
          </a:p>
          <a:p>
            <a:pPr marL="728663" lvl="1" indent="-271463">
              <a:lnSpc>
                <a:spcPct val="150000"/>
              </a:lnSpc>
              <a:buFont typeface="Wingdings" pitchFamily="2" charset="2"/>
              <a:buChar char="§"/>
              <a:defRPr/>
            </a:pPr>
            <a:r>
              <a:rPr lang="ko-KR" altLang="en-US" sz="1600" dirty="0">
                <a:latin typeface="+mn-ea"/>
                <a:ea typeface="+mn-ea"/>
              </a:rPr>
              <a:t>인문지식을 전달하는 텍스트가 문자에만 국한되지 않고</a:t>
            </a:r>
            <a:r>
              <a:rPr lang="en-US" altLang="ko-KR" sz="1600" dirty="0">
                <a:latin typeface="+mn-ea"/>
                <a:ea typeface="+mn-ea"/>
              </a:rPr>
              <a:t>, </a:t>
            </a:r>
            <a:r>
              <a:rPr lang="ko-KR" altLang="en-US" sz="1600" dirty="0">
                <a:latin typeface="+mn-ea"/>
                <a:ea typeface="+mn-ea"/>
              </a:rPr>
              <a:t>시각적인 미디어를 통해 표현될 수 있도록 하는 것</a:t>
            </a:r>
            <a:r>
              <a:rPr lang="en-US" altLang="ko-KR" sz="1600" dirty="0">
                <a:latin typeface="+mn-ea"/>
                <a:ea typeface="+mn-ea"/>
              </a:rPr>
              <a:t>.</a:t>
            </a:r>
          </a:p>
          <a:p>
            <a:pPr marL="742950" lvl="1" indent="-285750">
              <a:lnSpc>
                <a:spcPct val="150000"/>
              </a:lnSpc>
              <a:buFont typeface="Arial" panose="020B0604020202020204" pitchFamily="34" charset="0"/>
              <a:buChar char="•"/>
              <a:defRPr/>
            </a:pPr>
            <a:r>
              <a:rPr lang="ko-KR" altLang="en-US" sz="1400" dirty="0">
                <a:solidFill>
                  <a:schemeClr val="accent3">
                    <a:lumMod val="50000"/>
                  </a:schemeClr>
                </a:solidFill>
                <a:latin typeface="+mn-ea"/>
                <a:ea typeface="+mn-ea"/>
              </a:rPr>
              <a:t>인문지식은 수천 년 동안 ‘글’이라는 이름의 문자 중심 텍스트의 형식으로 기록∙전승</a:t>
            </a:r>
            <a:endParaRPr lang="en-US" altLang="ko-KR" sz="1400" dirty="0">
              <a:solidFill>
                <a:schemeClr val="accent3">
                  <a:lumMod val="50000"/>
                </a:schemeClr>
              </a:solidFill>
              <a:latin typeface="+mn-ea"/>
              <a:ea typeface="+mn-ea"/>
            </a:endParaRPr>
          </a:p>
          <a:p>
            <a:pPr marL="742950" lvl="1" indent="-285750">
              <a:lnSpc>
                <a:spcPct val="150000"/>
              </a:lnSpc>
              <a:buFont typeface="Arial" panose="020B0604020202020204" pitchFamily="34" charset="0"/>
              <a:buChar char="•"/>
              <a:defRPr/>
            </a:pPr>
            <a:r>
              <a:rPr lang="ko-KR" altLang="en-US" sz="1400" dirty="0">
                <a:solidFill>
                  <a:schemeClr val="accent3">
                    <a:lumMod val="50000"/>
                  </a:schemeClr>
                </a:solidFill>
                <a:latin typeface="+mn-ea"/>
                <a:ea typeface="+mn-ea"/>
              </a:rPr>
              <a:t>인터넷과 같은 정보통신 네트워크가 가장 영향력 있는 지식 유통의 무대가 되면서</a:t>
            </a:r>
            <a:r>
              <a:rPr lang="en-US" altLang="ko-KR" sz="1400" dirty="0">
                <a:solidFill>
                  <a:schemeClr val="accent3">
                    <a:lumMod val="50000"/>
                  </a:schemeClr>
                </a:solidFill>
                <a:latin typeface="+mn-ea"/>
                <a:ea typeface="+mn-ea"/>
              </a:rPr>
              <a:t>, </a:t>
            </a:r>
            <a:r>
              <a:rPr lang="ko-KR" altLang="en-US" sz="1400" dirty="0">
                <a:solidFill>
                  <a:schemeClr val="accent3">
                    <a:lumMod val="50000"/>
                  </a:schemeClr>
                </a:solidFill>
                <a:latin typeface="+mn-ea"/>
                <a:ea typeface="+mn-ea"/>
              </a:rPr>
              <a:t>책 속의 글과는 다른 모습의 텍스트가 요구되기 </a:t>
            </a:r>
            <a:r>
              <a:rPr lang="ko-KR" altLang="en-US" sz="1400" dirty="0" smtClean="0">
                <a:solidFill>
                  <a:schemeClr val="accent3">
                    <a:lumMod val="50000"/>
                  </a:schemeClr>
                </a:solidFill>
                <a:latin typeface="+mn-ea"/>
                <a:ea typeface="+mn-ea"/>
              </a:rPr>
              <a:t>시작</a:t>
            </a:r>
            <a:endParaRPr lang="en-US" altLang="ko-KR" sz="1400" dirty="0" smtClean="0">
              <a:solidFill>
                <a:schemeClr val="accent3">
                  <a:lumMod val="50000"/>
                </a:schemeClr>
              </a:solidFill>
              <a:latin typeface="+mn-ea"/>
              <a:ea typeface="+mn-ea"/>
            </a:endParaRPr>
          </a:p>
          <a:p>
            <a:pPr marL="728663" lvl="1" indent="-271463">
              <a:lnSpc>
                <a:spcPct val="150000"/>
              </a:lnSpc>
              <a:buFont typeface="Wingdings" pitchFamily="2" charset="2"/>
              <a:buChar char="§"/>
              <a:defRPr/>
            </a:pPr>
            <a:r>
              <a:rPr lang="ko-KR" altLang="en-US" sz="1600" dirty="0" smtClean="0">
                <a:latin typeface="+mn-ea"/>
                <a:ea typeface="+mn-ea"/>
              </a:rPr>
              <a:t>디지털 </a:t>
            </a:r>
            <a:r>
              <a:rPr lang="ko-KR" altLang="en-US" sz="1600" dirty="0">
                <a:latin typeface="+mn-ea"/>
                <a:ea typeface="+mn-ea"/>
              </a:rPr>
              <a:t>정보 시대의 인문지식 수요를 겨냥한 시각적 인문학은 전통적인 문자 텍스트와 뉴미디어 상의 시각적 자료가 적정한 문맥으로 엮여져서 감성적인 멀티미디어 텍스트로 </a:t>
            </a:r>
            <a:r>
              <a:rPr lang="ko-KR" altLang="en-US" sz="1600" dirty="0" err="1">
                <a:latin typeface="+mn-ea"/>
                <a:ea typeface="+mn-ea"/>
              </a:rPr>
              <a:t>재탄생하는</a:t>
            </a:r>
            <a:r>
              <a:rPr lang="ko-KR" altLang="en-US" sz="1600" dirty="0">
                <a:latin typeface="+mn-ea"/>
                <a:ea typeface="+mn-ea"/>
              </a:rPr>
              <a:t> 것을 </a:t>
            </a:r>
            <a:r>
              <a:rPr lang="ko-KR" altLang="en-US" sz="1600" dirty="0" smtClean="0">
                <a:latin typeface="+mn-ea"/>
                <a:ea typeface="+mn-ea"/>
              </a:rPr>
              <a:t>지향</a:t>
            </a:r>
            <a:r>
              <a:rPr lang="en-US" altLang="ko-KR" sz="1600" dirty="0" smtClean="0">
                <a:latin typeface="+mn-ea"/>
                <a:ea typeface="+mn-ea"/>
              </a:rPr>
              <a:t>. </a:t>
            </a:r>
            <a:endParaRPr lang="en-US" altLang="ko-KR" sz="1600" dirty="0">
              <a:latin typeface="+mn-ea"/>
              <a:ea typeface="+mn-ea"/>
            </a:endParaRPr>
          </a:p>
          <a:p>
            <a:pPr marL="719138" lvl="1" indent="-261938">
              <a:lnSpc>
                <a:spcPct val="150000"/>
              </a:lnSpc>
              <a:defRPr/>
            </a:pPr>
            <a:r>
              <a:rPr lang="ko-KR" altLang="en-US" sz="1400" dirty="0"/>
              <a:t>☞ </a:t>
            </a:r>
            <a:r>
              <a:rPr lang="ko-KR" altLang="en-US" sz="1400" dirty="0" smtClean="0"/>
              <a:t> </a:t>
            </a:r>
            <a:r>
              <a:rPr lang="ko-KR" altLang="en-US" sz="1600" dirty="0" smtClean="0">
                <a:solidFill>
                  <a:srgbClr val="C00000"/>
                </a:solidFill>
                <a:latin typeface="+mn-ea"/>
                <a:ea typeface="+mn-ea"/>
              </a:rPr>
              <a:t>다양한 </a:t>
            </a:r>
            <a:r>
              <a:rPr lang="ko-KR" altLang="en-US" sz="1600" dirty="0">
                <a:solidFill>
                  <a:srgbClr val="C00000"/>
                </a:solidFill>
                <a:latin typeface="+mn-ea"/>
                <a:ea typeface="+mn-ea"/>
              </a:rPr>
              <a:t>멀티미디어 기술이 물리적인 형상의 가상화에 머물지 않고</a:t>
            </a:r>
            <a:r>
              <a:rPr lang="en-US" altLang="ko-KR" sz="1600" dirty="0">
                <a:solidFill>
                  <a:srgbClr val="C00000"/>
                </a:solidFill>
                <a:latin typeface="+mn-ea"/>
                <a:ea typeface="+mn-ea"/>
              </a:rPr>
              <a:t>, </a:t>
            </a:r>
            <a:r>
              <a:rPr lang="ko-KR" altLang="en-US" sz="1600" dirty="0">
                <a:solidFill>
                  <a:srgbClr val="C00000"/>
                </a:solidFill>
                <a:latin typeface="+mn-ea"/>
                <a:ea typeface="+mn-ea"/>
              </a:rPr>
              <a:t>인문학적 연구가 찾아낸 무형의 지식이 그 안에 어우러질 수 있도록 하는 것을 추구</a:t>
            </a:r>
          </a:p>
          <a:p>
            <a:pPr marL="728663" lvl="1" indent="-271463">
              <a:lnSpc>
                <a:spcPct val="150000"/>
              </a:lnSpc>
              <a:buFont typeface="Wingdings" pitchFamily="2" charset="2"/>
              <a:buChar char="§"/>
              <a:defRPr/>
            </a:pPr>
            <a:endParaRPr lang="ko-KR" altLang="en-US" dirty="0"/>
          </a:p>
        </p:txBody>
      </p:sp>
      <p:sp>
        <p:nvSpPr>
          <p:cNvPr id="12"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4"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5"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6"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17"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예시</a:t>
            </a:r>
            <a:r>
              <a:rPr lang="en-US" altLang="ko-KR" sz="1400" dirty="0" smtClean="0">
                <a:latin typeface="+mn-ea"/>
              </a:rPr>
              <a:t> 1: Visual Humanities</a:t>
            </a:r>
            <a:endParaRPr lang="ko-KR" altLang="en-US" sz="1400" b="1" dirty="0">
              <a:solidFill>
                <a:schemeClr val="tx1"/>
              </a:solidFill>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3636846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C:\documents\인문콘텐츠학회\2014디지털인문학정책연구\9월제안요청서\서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7"/>
            <a:ext cx="7669194" cy="4968552"/>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p:cNvSpPr/>
          <p:nvPr/>
        </p:nvSpPr>
        <p:spPr>
          <a:xfrm>
            <a:off x="647861" y="899428"/>
            <a:ext cx="4968553" cy="369332"/>
          </a:xfrm>
          <a:prstGeom prst="rect">
            <a:avLst/>
          </a:prstGeom>
        </p:spPr>
        <p:txBody>
          <a:bodyPr wrap="square">
            <a:spAutoFit/>
          </a:bodyPr>
          <a:lstStyle/>
          <a:p>
            <a:pPr marL="174625" indent="-174625">
              <a:buFont typeface="Wingdings" pitchFamily="2" charset="2"/>
              <a:buChar char="v"/>
              <a:defRPr/>
            </a:pPr>
            <a:r>
              <a:rPr lang="en-US" altLang="ko-KR" b="1" dirty="0">
                <a:solidFill>
                  <a:schemeClr val="tx2">
                    <a:lumMod val="75000"/>
                  </a:schemeClr>
                </a:solidFill>
                <a:latin typeface="+mn-ea"/>
              </a:rPr>
              <a:t> </a:t>
            </a:r>
            <a:r>
              <a:rPr lang="en-US" altLang="ko-KR" b="1" dirty="0" smtClean="0">
                <a:solidFill>
                  <a:schemeClr val="tx2">
                    <a:lumMod val="75000"/>
                  </a:schemeClr>
                </a:solidFill>
                <a:latin typeface="+mn-ea"/>
                <a:ea typeface="+mn-ea"/>
              </a:rPr>
              <a:t>Visualization of Data: </a:t>
            </a:r>
            <a:r>
              <a:rPr lang="ko-KR" altLang="en-US" b="1" dirty="0" smtClean="0">
                <a:solidFill>
                  <a:schemeClr val="tx2">
                    <a:lumMod val="75000"/>
                  </a:schemeClr>
                </a:solidFill>
                <a:latin typeface="+mn-ea"/>
                <a:ea typeface="+mn-ea"/>
              </a:rPr>
              <a:t>새로운 지식의 발견</a:t>
            </a:r>
            <a:endParaRPr lang="en-US" altLang="ko-KR" b="1" dirty="0">
              <a:solidFill>
                <a:schemeClr val="tx2">
                  <a:lumMod val="75000"/>
                </a:schemeClr>
              </a:solidFill>
              <a:latin typeface="+mn-ea"/>
              <a:ea typeface="+mn-ea"/>
            </a:endParaRPr>
          </a:p>
        </p:txBody>
      </p:sp>
      <p:sp>
        <p:nvSpPr>
          <p:cNvPr id="8"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3"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4"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5"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16"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예시</a:t>
            </a:r>
            <a:r>
              <a:rPr lang="en-US" altLang="ko-KR" sz="1400" dirty="0" smtClean="0">
                <a:latin typeface="+mn-ea"/>
              </a:rPr>
              <a:t> 1: Visual Humanities</a:t>
            </a:r>
            <a:endParaRPr lang="ko-KR" altLang="en-US" sz="1400" b="1" dirty="0">
              <a:solidFill>
                <a:schemeClr val="tx1"/>
              </a:solidFill>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662284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a:p>
        </p:txBody>
      </p:sp>
      <p:sp>
        <p:nvSpPr>
          <p:cNvPr id="74756" name="Rectangle 4"/>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a:p>
        </p:txBody>
      </p:sp>
      <p:sp>
        <p:nvSpPr>
          <p:cNvPr id="74758" name="Rectangle 6"/>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a:p>
        </p:txBody>
      </p:sp>
      <p:sp>
        <p:nvSpPr>
          <p:cNvPr id="74760" name="Rectangle 8"/>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a:p>
        </p:txBody>
      </p:sp>
      <p:sp>
        <p:nvSpPr>
          <p:cNvPr id="74762" name="Rectangle 10"/>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ko-KR" altLang="en-US"/>
          </a:p>
        </p:txBody>
      </p:sp>
      <p:pic>
        <p:nvPicPr>
          <p:cNvPr id="2050" name="Picture 2" descr="C:\documents\인문콘텐츠학회\2014디지털인문학정책연구\9월제안요청서\봉암사.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45" y="1268760"/>
            <a:ext cx="7776187"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539552" y="836712"/>
            <a:ext cx="6048672" cy="369332"/>
          </a:xfrm>
          <a:prstGeom prst="rect">
            <a:avLst/>
          </a:prstGeom>
        </p:spPr>
        <p:txBody>
          <a:bodyPr wrap="square">
            <a:spAutoFit/>
          </a:bodyPr>
          <a:lstStyle/>
          <a:p>
            <a:pPr marL="174625" indent="-174625">
              <a:buFont typeface="Wingdings" pitchFamily="2" charset="2"/>
              <a:buChar char="v"/>
              <a:defRPr/>
            </a:pPr>
            <a:r>
              <a:rPr lang="en-US" altLang="ko-KR" b="1" dirty="0">
                <a:solidFill>
                  <a:schemeClr val="tx2">
                    <a:lumMod val="75000"/>
                  </a:schemeClr>
                </a:solidFill>
                <a:latin typeface="+mn-ea"/>
              </a:rPr>
              <a:t> </a:t>
            </a:r>
            <a:r>
              <a:rPr lang="en-US" altLang="ko-KR" b="1" dirty="0" smtClean="0">
                <a:solidFill>
                  <a:schemeClr val="tx2">
                    <a:lumMod val="75000"/>
                  </a:schemeClr>
                </a:solidFill>
                <a:latin typeface="+mn-ea"/>
                <a:ea typeface="+mn-ea"/>
              </a:rPr>
              <a:t>Visual Storytelling: </a:t>
            </a:r>
            <a:r>
              <a:rPr lang="ko-KR" altLang="en-US" b="1" dirty="0" smtClean="0">
                <a:solidFill>
                  <a:schemeClr val="tx2">
                    <a:lumMod val="75000"/>
                  </a:schemeClr>
                </a:solidFill>
                <a:latin typeface="+mn-ea"/>
                <a:ea typeface="+mn-ea"/>
              </a:rPr>
              <a:t>인문지식의 새로운 표현 방법</a:t>
            </a:r>
            <a:endParaRPr lang="en-US" altLang="ko-KR" b="1" dirty="0">
              <a:solidFill>
                <a:schemeClr val="tx2">
                  <a:lumMod val="75000"/>
                </a:schemeClr>
              </a:solidFill>
              <a:latin typeface="+mn-ea"/>
              <a:ea typeface="+mn-ea"/>
            </a:endParaRPr>
          </a:p>
        </p:txBody>
      </p:sp>
      <p:sp>
        <p:nvSpPr>
          <p:cNvPr id="14"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9"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20"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21"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22"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예시</a:t>
            </a:r>
            <a:r>
              <a:rPr lang="en-US" altLang="ko-KR" sz="1400" dirty="0" smtClean="0">
                <a:latin typeface="+mn-ea"/>
              </a:rPr>
              <a:t> 1: Visual Humanities</a:t>
            </a:r>
            <a:endParaRPr lang="ko-KR" altLang="en-US" sz="1400" b="1" dirty="0">
              <a:solidFill>
                <a:schemeClr val="tx1"/>
              </a:solidFill>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60661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p:cNvSpPr/>
          <p:nvPr/>
        </p:nvSpPr>
        <p:spPr>
          <a:xfrm>
            <a:off x="684213" y="908720"/>
            <a:ext cx="7991475" cy="4539704"/>
          </a:xfrm>
          <a:prstGeom prst="rect">
            <a:avLst/>
          </a:prstGeom>
        </p:spPr>
        <p:txBody>
          <a:bodyPr>
            <a:spAutoFit/>
          </a:bodyPr>
          <a:lstStyle/>
          <a:p>
            <a:pPr marL="174625" indent="-174625">
              <a:buFont typeface="Wingdings" pitchFamily="2" charset="2"/>
              <a:buChar char="v"/>
              <a:defRPr/>
            </a:pPr>
            <a:r>
              <a:rPr lang="en-US" altLang="ko-KR" sz="2000" b="1" dirty="0" smtClean="0">
                <a:latin typeface="+mn-ea"/>
              </a:rPr>
              <a:t> </a:t>
            </a:r>
            <a:r>
              <a:rPr lang="en-US" altLang="ko-KR" sz="2000" b="1" dirty="0" err="1" smtClean="0">
                <a:solidFill>
                  <a:srgbClr val="002060"/>
                </a:solidFill>
                <a:latin typeface="+mn-ea"/>
              </a:rPr>
              <a:t>Encyves</a:t>
            </a:r>
            <a:r>
              <a:rPr lang="en-US" altLang="ko-KR" sz="2000" b="1" dirty="0" smtClean="0">
                <a:solidFill>
                  <a:srgbClr val="002060"/>
                </a:solidFill>
                <a:latin typeface="+mn-ea"/>
              </a:rPr>
              <a:t> [</a:t>
            </a:r>
            <a:r>
              <a:rPr lang="en-US" altLang="ko-KR" sz="2000" dirty="0" smtClean="0">
                <a:solidFill>
                  <a:srgbClr val="002060"/>
                </a:solidFill>
                <a:latin typeface="+mn-ea"/>
              </a:rPr>
              <a:t>Encyclopedic </a:t>
            </a:r>
            <a:r>
              <a:rPr lang="en-US" altLang="ko-KR" sz="2000" dirty="0">
                <a:solidFill>
                  <a:srgbClr val="002060"/>
                </a:solidFill>
                <a:latin typeface="+mn-ea"/>
              </a:rPr>
              <a:t>Archives in Digital </a:t>
            </a:r>
            <a:r>
              <a:rPr lang="en-US" altLang="ko-KR" sz="2000" dirty="0" smtClean="0">
                <a:solidFill>
                  <a:srgbClr val="002060"/>
                </a:solidFill>
                <a:latin typeface="+mn-ea"/>
              </a:rPr>
              <a:t>Environment]</a:t>
            </a:r>
            <a:endParaRPr lang="en-US" altLang="ko-KR" sz="2000" b="1" dirty="0">
              <a:solidFill>
                <a:srgbClr val="002060"/>
              </a:solidFill>
              <a:latin typeface="+mn-ea"/>
            </a:endParaRPr>
          </a:p>
          <a:p>
            <a:pPr>
              <a:defRPr/>
            </a:pPr>
            <a:endParaRPr lang="ko-KR" altLang="en-US" dirty="0">
              <a:latin typeface="+mn-ea"/>
              <a:ea typeface="+mn-ea"/>
            </a:endParaRPr>
          </a:p>
          <a:p>
            <a:pPr marL="728663" lvl="1" indent="-271463">
              <a:lnSpc>
                <a:spcPct val="200000"/>
              </a:lnSpc>
              <a:buFont typeface="Wingdings" pitchFamily="2" charset="2"/>
              <a:buChar char="§"/>
              <a:defRPr/>
            </a:pPr>
            <a:r>
              <a:rPr lang="ko-KR" altLang="en-US" sz="1600" dirty="0">
                <a:latin typeface="+mn-ea"/>
                <a:ea typeface="+mn-ea"/>
              </a:rPr>
              <a:t>지식 정보 네트워크와 </a:t>
            </a:r>
            <a:r>
              <a:rPr lang="ko-KR" altLang="en-US" sz="1600" dirty="0" err="1">
                <a:latin typeface="+mn-ea"/>
                <a:ea typeface="+mn-ea"/>
              </a:rPr>
              <a:t>아카이브</a:t>
            </a:r>
            <a:r>
              <a:rPr lang="ko-KR" altLang="en-US" sz="1600" dirty="0">
                <a:latin typeface="+mn-ea"/>
                <a:ea typeface="+mn-ea"/>
              </a:rPr>
              <a:t> 관리 시스템의 융합 모델에 관한 구상</a:t>
            </a:r>
          </a:p>
          <a:p>
            <a:pPr marL="728663" lvl="1" indent="-271463">
              <a:lnSpc>
                <a:spcPct val="200000"/>
              </a:lnSpc>
              <a:buFont typeface="Wingdings" pitchFamily="2" charset="2"/>
              <a:buChar char="§"/>
              <a:defRPr/>
            </a:pPr>
            <a:r>
              <a:rPr lang="ko-KR" altLang="en-US" sz="1600" dirty="0">
                <a:latin typeface="+mn-ea"/>
                <a:ea typeface="+mn-ea"/>
              </a:rPr>
              <a:t>인문지식의 ‘원천 자료’이자 그 지식의 진실성을 입증하는 ‘증거’인 ‘실물 자료’</a:t>
            </a:r>
            <a:r>
              <a:rPr lang="en-US" altLang="ko-KR" sz="1600" dirty="0">
                <a:latin typeface="+mn-ea"/>
                <a:ea typeface="+mn-ea"/>
              </a:rPr>
              <a:t>(</a:t>
            </a:r>
            <a:r>
              <a:rPr lang="ko-KR" altLang="en-US" sz="1600" dirty="0">
                <a:latin typeface="+mn-ea"/>
                <a:ea typeface="+mn-ea"/>
              </a:rPr>
              <a:t>기록물</a:t>
            </a:r>
            <a:r>
              <a:rPr lang="en-US" altLang="ko-KR" sz="1600" dirty="0">
                <a:latin typeface="+mn-ea"/>
                <a:ea typeface="+mn-ea"/>
              </a:rPr>
              <a:t>, </a:t>
            </a:r>
            <a:r>
              <a:rPr lang="ko-KR" altLang="en-US" sz="1600" dirty="0">
                <a:latin typeface="+mn-ea"/>
                <a:ea typeface="+mn-ea"/>
              </a:rPr>
              <a:t>유물 등</a:t>
            </a:r>
            <a:r>
              <a:rPr lang="en-US" altLang="ko-KR" sz="1600" dirty="0">
                <a:latin typeface="+mn-ea"/>
                <a:ea typeface="+mn-ea"/>
              </a:rPr>
              <a:t>) </a:t>
            </a:r>
            <a:r>
              <a:rPr lang="ko-KR" altLang="en-US" sz="1600" dirty="0">
                <a:latin typeface="+mn-ea"/>
                <a:ea typeface="+mn-ea"/>
              </a:rPr>
              <a:t>데이터가 광대한 인문지식 네트워크의 </a:t>
            </a:r>
            <a:r>
              <a:rPr lang="ko-KR" altLang="en-US" sz="1600" dirty="0" err="1">
                <a:latin typeface="+mn-ea"/>
                <a:ea typeface="+mn-ea"/>
              </a:rPr>
              <a:t>노드</a:t>
            </a:r>
            <a:r>
              <a:rPr lang="en-US" altLang="ko-KR" sz="1600" dirty="0">
                <a:latin typeface="+mn-ea"/>
                <a:ea typeface="+mn-ea"/>
              </a:rPr>
              <a:t>(node)</a:t>
            </a:r>
            <a:r>
              <a:rPr lang="ko-KR" altLang="en-US" sz="1600" dirty="0">
                <a:latin typeface="+mn-ea"/>
                <a:ea typeface="+mn-ea"/>
              </a:rPr>
              <a:t>로 존재하는 세계</a:t>
            </a:r>
          </a:p>
          <a:p>
            <a:pPr marL="728663" lvl="1" indent="-271463">
              <a:lnSpc>
                <a:spcPct val="200000"/>
              </a:lnSpc>
              <a:buFont typeface="Wingdings" pitchFamily="2" charset="2"/>
              <a:buChar char="§"/>
              <a:defRPr/>
            </a:pPr>
            <a:r>
              <a:rPr lang="ko-KR" altLang="en-US" sz="1600" dirty="0">
                <a:latin typeface="+mn-ea"/>
                <a:ea typeface="+mn-ea"/>
              </a:rPr>
              <a:t>‘자료’와 ‘해석’</a:t>
            </a:r>
            <a:r>
              <a:rPr lang="en-US" altLang="ko-KR" sz="1600" dirty="0">
                <a:latin typeface="+mn-ea"/>
                <a:ea typeface="+mn-ea"/>
              </a:rPr>
              <a:t>, </a:t>
            </a:r>
            <a:r>
              <a:rPr lang="ko-KR" altLang="en-US" sz="1600" dirty="0">
                <a:latin typeface="+mn-ea"/>
                <a:ea typeface="+mn-ea"/>
              </a:rPr>
              <a:t>거기에서 파생된 다양한 부산물이  의미의 연결고리를 좇아 서로 이어질 수 있도록 하는 것</a:t>
            </a:r>
            <a:r>
              <a:rPr lang="en-US" altLang="ko-KR" sz="1600" dirty="0">
                <a:latin typeface="+mn-ea"/>
                <a:ea typeface="+mn-ea"/>
              </a:rPr>
              <a:t>.</a:t>
            </a:r>
          </a:p>
          <a:p>
            <a:pPr lvl="1">
              <a:lnSpc>
                <a:spcPct val="200000"/>
              </a:lnSpc>
              <a:defRPr/>
            </a:pPr>
            <a:r>
              <a:rPr lang="en-US" altLang="ko-KR" sz="1600" dirty="0" smtClean="0">
                <a:latin typeface="+mn-ea"/>
                <a:ea typeface="+mn-ea"/>
              </a:rPr>
              <a:t>☞ </a:t>
            </a:r>
            <a:r>
              <a:rPr lang="ko-KR" altLang="en-US" sz="1600" dirty="0" smtClean="0">
                <a:solidFill>
                  <a:srgbClr val="C00000"/>
                </a:solidFill>
                <a:latin typeface="+mn-ea"/>
                <a:ea typeface="+mn-ea"/>
              </a:rPr>
              <a:t>인문지식 </a:t>
            </a:r>
            <a:r>
              <a:rPr lang="ko-KR" altLang="en-US" sz="1600" dirty="0" err="1" smtClean="0">
                <a:solidFill>
                  <a:srgbClr val="C00000"/>
                </a:solidFill>
                <a:latin typeface="+mn-ea"/>
                <a:ea typeface="+mn-ea"/>
              </a:rPr>
              <a:t>시맨틱</a:t>
            </a:r>
            <a:r>
              <a:rPr lang="ko-KR" altLang="en-US" sz="1600" dirty="0" smtClean="0">
                <a:solidFill>
                  <a:srgbClr val="C00000"/>
                </a:solidFill>
                <a:latin typeface="+mn-ea"/>
                <a:ea typeface="+mn-ea"/>
              </a:rPr>
              <a:t> 웹으로 확장되는 디지털 </a:t>
            </a:r>
            <a:r>
              <a:rPr lang="ko-KR" altLang="en-US" sz="1600" dirty="0" err="1" smtClean="0">
                <a:solidFill>
                  <a:srgbClr val="C00000"/>
                </a:solidFill>
                <a:latin typeface="+mn-ea"/>
                <a:ea typeface="+mn-ea"/>
              </a:rPr>
              <a:t>아카이브</a:t>
            </a:r>
            <a:r>
              <a:rPr lang="ko-KR" altLang="en-US" sz="1600" dirty="0" smtClean="0">
                <a:solidFill>
                  <a:srgbClr val="C00000"/>
                </a:solidFill>
                <a:latin typeface="+mn-ea"/>
                <a:ea typeface="+mn-ea"/>
              </a:rPr>
              <a:t> </a:t>
            </a:r>
          </a:p>
          <a:p>
            <a:pPr marL="728663" lvl="1" indent="-271463">
              <a:lnSpc>
                <a:spcPct val="150000"/>
              </a:lnSpc>
              <a:buFont typeface="Wingdings" pitchFamily="2" charset="2"/>
              <a:buChar char="§"/>
              <a:defRPr/>
            </a:pPr>
            <a:endParaRPr lang="ko-KR" altLang="en-US" dirty="0"/>
          </a:p>
        </p:txBody>
      </p:sp>
      <p:sp>
        <p:nvSpPr>
          <p:cNvPr id="12"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4"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5"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6"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17"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예시</a:t>
            </a:r>
            <a:r>
              <a:rPr lang="en-US" altLang="ko-KR" sz="1400" dirty="0" smtClean="0">
                <a:latin typeface="+mn-ea"/>
              </a:rPr>
              <a:t> 2: Digital </a:t>
            </a:r>
            <a:r>
              <a:rPr lang="en-US" altLang="ko-KR" sz="1400" dirty="0" err="1" smtClean="0">
                <a:latin typeface="+mn-ea"/>
              </a:rPr>
              <a:t>Encyves</a:t>
            </a:r>
            <a:endParaRPr lang="ko-KR" altLang="en-US" sz="1400" b="1" dirty="0">
              <a:solidFill>
                <a:schemeClr val="tx1"/>
              </a:solidFill>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103006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타원 3"/>
          <p:cNvSpPr/>
          <p:nvPr/>
        </p:nvSpPr>
        <p:spPr>
          <a:xfrm>
            <a:off x="2195736" y="2348880"/>
            <a:ext cx="2088232" cy="216024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5364163" y="2492896"/>
            <a:ext cx="2016149" cy="187220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아래로 구부러진 화살표 5"/>
          <p:cNvSpPr/>
          <p:nvPr/>
        </p:nvSpPr>
        <p:spPr>
          <a:xfrm>
            <a:off x="3635896" y="2708920"/>
            <a:ext cx="2484388" cy="504056"/>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아래로 구부러진 화살표 12"/>
          <p:cNvSpPr/>
          <p:nvPr/>
        </p:nvSpPr>
        <p:spPr>
          <a:xfrm rot="10800000">
            <a:off x="3602332" y="3645023"/>
            <a:ext cx="2484388" cy="504056"/>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타원 6"/>
          <p:cNvSpPr/>
          <p:nvPr/>
        </p:nvSpPr>
        <p:spPr>
          <a:xfrm>
            <a:off x="967659" y="1304764"/>
            <a:ext cx="7820861" cy="42484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Picture 17" descr="C:\Users\aks\AppData\Local\Microsoft\Windows\Temporary Internet Files\Content.IE5\RJHIS6PJ\MC9002862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922315"/>
            <a:ext cx="968860" cy="7227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aks\AppData\Local\Microsoft\Windows\Temporary Internet Files\Content.IE5\AJB9H62P\MC9002543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7795012" y="3933056"/>
            <a:ext cx="953452" cy="7018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MCj037997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8780" y="1484784"/>
            <a:ext cx="1145085" cy="11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Program Files (x86)\Microsoft Office\MEDIA\CAGCAT10\j0292020.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5597292"/>
            <a:ext cx="1053014" cy="10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56"/>
          <p:cNvSpPr txBox="1">
            <a:spLocks noChangeArrowheads="1"/>
          </p:cNvSpPr>
          <p:nvPr/>
        </p:nvSpPr>
        <p:spPr bwMode="auto">
          <a:xfrm>
            <a:off x="3316364" y="786770"/>
            <a:ext cx="31234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None/>
            </a:pPr>
            <a:r>
              <a:rPr lang="en-US" altLang="ko-KR" sz="1200" b="1" dirty="0">
                <a:solidFill>
                  <a:schemeClr val="tx1"/>
                </a:solidFill>
                <a:latin typeface="굴림" pitchFamily="50" charset="-127"/>
                <a:ea typeface="굴림" pitchFamily="50" charset="-127"/>
              </a:rPr>
              <a:t> </a:t>
            </a:r>
            <a:r>
              <a:rPr lang="en-US" altLang="ko-KR" sz="3000" b="1" dirty="0" smtClean="0">
                <a:solidFill>
                  <a:schemeClr val="tx1"/>
                </a:solidFill>
                <a:latin typeface="Times New Roman" panose="02020603050405020304" pitchFamily="18" charset="0"/>
                <a:ea typeface="굴림" pitchFamily="50" charset="-127"/>
              </a:rPr>
              <a:t>Digital </a:t>
            </a:r>
            <a:r>
              <a:rPr lang="en-US" altLang="ko-KR" sz="3000" b="1" dirty="0" err="1" smtClean="0">
                <a:solidFill>
                  <a:schemeClr val="tx1"/>
                </a:solidFill>
                <a:latin typeface="Times New Roman" panose="02020603050405020304" pitchFamily="18" charset="0"/>
                <a:ea typeface="굴림" pitchFamily="50" charset="-127"/>
              </a:rPr>
              <a:t>Encyves</a:t>
            </a:r>
            <a:endParaRPr lang="ko-KR" altLang="en-US" sz="3000" b="1" dirty="0">
              <a:solidFill>
                <a:schemeClr val="tx1"/>
              </a:solidFill>
              <a:latin typeface="Times New Roman" panose="02020603050405020304" pitchFamily="18" charset="0"/>
              <a:ea typeface="굴림" pitchFamily="50" charset="-127"/>
            </a:endParaRPr>
          </a:p>
        </p:txBody>
      </p:sp>
      <p:pic>
        <p:nvPicPr>
          <p:cNvPr id="27" name="Picture 6" descr="C:\Users\aks\AppData\Local\Microsoft\Windows\Temporary Internet Files\Content.IE5\VS27LFJV\MC90029213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778365" y="5597292"/>
            <a:ext cx="922974" cy="965526"/>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직선 연결선 27"/>
          <p:cNvCxnSpPr/>
          <p:nvPr/>
        </p:nvCxnSpPr>
        <p:spPr>
          <a:xfrm>
            <a:off x="6747394" y="3933056"/>
            <a:ext cx="1042662" cy="4027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V="1">
            <a:off x="6747394" y="2390414"/>
            <a:ext cx="1008112" cy="5730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6697690" y="3429000"/>
            <a:ext cx="1008112"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flipH="1">
            <a:off x="1234578" y="3429000"/>
            <a:ext cx="1321141" cy="0"/>
          </a:xfrm>
          <a:prstGeom prst="line">
            <a:avLst/>
          </a:prstGeom>
          <a:ln w="38100">
            <a:solidFill>
              <a:srgbClr val="F26C1A"/>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flipH="1" flipV="1">
            <a:off x="1403648" y="2276872"/>
            <a:ext cx="1251077" cy="653895"/>
          </a:xfrm>
          <a:prstGeom prst="line">
            <a:avLst/>
          </a:prstGeom>
          <a:ln w="38100">
            <a:solidFill>
              <a:srgbClr val="F26C1A"/>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flipH="1">
            <a:off x="1403648" y="4041176"/>
            <a:ext cx="1220774" cy="467944"/>
          </a:xfrm>
          <a:prstGeom prst="line">
            <a:avLst/>
          </a:prstGeom>
          <a:ln w="38100">
            <a:solidFill>
              <a:srgbClr val="F26C1A"/>
            </a:solidFill>
          </a:ln>
        </p:spPr>
        <p:style>
          <a:lnRef idx="1">
            <a:schemeClr val="accent1"/>
          </a:lnRef>
          <a:fillRef idx="0">
            <a:schemeClr val="accent1"/>
          </a:fillRef>
          <a:effectRef idx="0">
            <a:schemeClr val="accent1"/>
          </a:effectRef>
          <a:fontRef idx="minor">
            <a:schemeClr val="tx1"/>
          </a:fontRef>
        </p:style>
      </p:cxnSp>
      <p:pic>
        <p:nvPicPr>
          <p:cNvPr id="23" name="Picture 4" descr="C:\Users\aks\AppData\Local\Microsoft\Windows\Temporary Internet Files\Content.IE5\AJB9H62P\MP90038269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983" y="1754395"/>
            <a:ext cx="1169272" cy="7857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aks\AppData\Local\Microsoft\Windows\Temporary Internet Files\Content.IE5\VS27LFJV\MP90044912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983" y="2864308"/>
            <a:ext cx="1211581" cy="8387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aks\AppData\Local\Microsoft\Windows\Temporary Internet Files\Content.IE5\AJB9H62P\MC90031180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3568" y="4134452"/>
            <a:ext cx="997060" cy="691121"/>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56"/>
          <p:cNvSpPr txBox="1">
            <a:spLocks noChangeArrowheads="1"/>
          </p:cNvSpPr>
          <p:nvPr/>
        </p:nvSpPr>
        <p:spPr bwMode="auto">
          <a:xfrm>
            <a:off x="2274146" y="3097827"/>
            <a:ext cx="18658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algn="ctr" eaLnBrk="1" hangingPunct="1">
              <a:spcBef>
                <a:spcPct val="0"/>
              </a:spcBef>
              <a:buNone/>
            </a:pPr>
            <a:r>
              <a:rPr lang="en-US" altLang="ko-KR" sz="1200" b="1" dirty="0">
                <a:solidFill>
                  <a:schemeClr val="tx1"/>
                </a:solidFill>
                <a:latin typeface="굴림" pitchFamily="50" charset="-127"/>
                <a:ea typeface="굴림" pitchFamily="50" charset="-127"/>
              </a:rPr>
              <a:t> </a:t>
            </a:r>
            <a:r>
              <a:rPr lang="en-US" altLang="ko-KR" sz="1600" b="1" dirty="0" smtClean="0">
                <a:solidFill>
                  <a:schemeClr val="tx1"/>
                </a:solidFill>
                <a:latin typeface="Times New Roman" panose="02020603050405020304" pitchFamily="18" charset="0"/>
                <a:ea typeface="굴림" pitchFamily="50" charset="-127"/>
              </a:rPr>
              <a:t>Digital Encyclopedia</a:t>
            </a:r>
            <a:endParaRPr lang="ko-KR" altLang="en-US" sz="1600" b="1" dirty="0">
              <a:solidFill>
                <a:schemeClr val="tx1"/>
              </a:solidFill>
              <a:latin typeface="Times New Roman" panose="02020603050405020304" pitchFamily="18" charset="0"/>
              <a:ea typeface="굴림" pitchFamily="50" charset="-127"/>
            </a:endParaRPr>
          </a:p>
        </p:txBody>
      </p:sp>
      <p:sp>
        <p:nvSpPr>
          <p:cNvPr id="43" name="Text Box 56"/>
          <p:cNvSpPr txBox="1">
            <a:spLocks noChangeArrowheads="1"/>
          </p:cNvSpPr>
          <p:nvPr/>
        </p:nvSpPr>
        <p:spPr bwMode="auto">
          <a:xfrm>
            <a:off x="5757636" y="3132257"/>
            <a:ext cx="15506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algn="ctr" eaLnBrk="1" hangingPunct="1">
              <a:spcBef>
                <a:spcPct val="0"/>
              </a:spcBef>
              <a:buNone/>
            </a:pPr>
            <a:r>
              <a:rPr lang="en-US" altLang="ko-KR" sz="1200" b="1" dirty="0">
                <a:solidFill>
                  <a:schemeClr val="tx1"/>
                </a:solidFill>
                <a:latin typeface="굴림" pitchFamily="50" charset="-127"/>
                <a:ea typeface="굴림" pitchFamily="50" charset="-127"/>
              </a:rPr>
              <a:t> </a:t>
            </a:r>
            <a:r>
              <a:rPr lang="en-US" altLang="ko-KR" sz="1600" b="1" dirty="0" smtClean="0">
                <a:solidFill>
                  <a:schemeClr val="tx1"/>
                </a:solidFill>
                <a:latin typeface="Times New Roman" panose="02020603050405020304" pitchFamily="18" charset="0"/>
                <a:ea typeface="굴림" pitchFamily="50" charset="-127"/>
              </a:rPr>
              <a:t>Digital Archives</a:t>
            </a:r>
            <a:endParaRPr lang="ko-KR" altLang="en-US" sz="1600" b="1" dirty="0">
              <a:solidFill>
                <a:schemeClr val="tx1"/>
              </a:solidFill>
              <a:latin typeface="Times New Roman" panose="02020603050405020304" pitchFamily="18" charset="0"/>
              <a:ea typeface="굴림" pitchFamily="50" charset="-127"/>
            </a:endParaRPr>
          </a:p>
        </p:txBody>
      </p:sp>
      <p:sp>
        <p:nvSpPr>
          <p:cNvPr id="44" name="오른쪽 화살표 43"/>
          <p:cNvSpPr/>
          <p:nvPr/>
        </p:nvSpPr>
        <p:spPr>
          <a:xfrm rot="16200000">
            <a:off x="2521439" y="4712716"/>
            <a:ext cx="1109376" cy="300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오른쪽 화살표 44"/>
          <p:cNvSpPr/>
          <p:nvPr/>
        </p:nvSpPr>
        <p:spPr>
          <a:xfrm rot="5400000">
            <a:off x="2835413" y="4740287"/>
            <a:ext cx="1109376" cy="300498"/>
          </a:xfrm>
          <a:prstGeom prst="rightArrow">
            <a:avLst/>
          </a:prstGeom>
          <a:solidFill>
            <a:srgbClr val="F26C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오른쪽 화살표 45"/>
          <p:cNvSpPr/>
          <p:nvPr/>
        </p:nvSpPr>
        <p:spPr>
          <a:xfrm rot="16200000">
            <a:off x="5682348" y="4740287"/>
            <a:ext cx="1109376" cy="300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오른쪽 화살표 46"/>
          <p:cNvSpPr/>
          <p:nvPr/>
        </p:nvSpPr>
        <p:spPr>
          <a:xfrm rot="5400000">
            <a:off x="5996322" y="4740286"/>
            <a:ext cx="1109376" cy="300498"/>
          </a:xfrm>
          <a:prstGeom prst="rightArrow">
            <a:avLst/>
          </a:prstGeom>
          <a:solidFill>
            <a:srgbClr val="F26C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Text Box 56"/>
          <p:cNvSpPr txBox="1">
            <a:spLocks noChangeArrowheads="1"/>
          </p:cNvSpPr>
          <p:nvPr/>
        </p:nvSpPr>
        <p:spPr bwMode="auto">
          <a:xfrm>
            <a:off x="2928614" y="1747147"/>
            <a:ext cx="3772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None/>
            </a:pPr>
            <a:r>
              <a:rPr lang="en-US" altLang="ko-KR" sz="1200" b="1" dirty="0">
                <a:solidFill>
                  <a:schemeClr val="tx1"/>
                </a:solidFill>
                <a:latin typeface="굴림" pitchFamily="50" charset="-127"/>
                <a:ea typeface="굴림" pitchFamily="50" charset="-127"/>
              </a:rPr>
              <a:t> </a:t>
            </a:r>
            <a:r>
              <a:rPr lang="en-US" altLang="ko-KR" sz="2000" b="1" dirty="0" smtClean="0">
                <a:solidFill>
                  <a:schemeClr val="tx2">
                    <a:lumMod val="60000"/>
                    <a:lumOff val="40000"/>
                  </a:schemeClr>
                </a:solidFill>
                <a:latin typeface="Times New Roman" panose="02020603050405020304" pitchFamily="18" charset="0"/>
                <a:ea typeface="굴림" pitchFamily="50" charset="-127"/>
                <a:cs typeface="Times New Roman" panose="02020603050405020304" pitchFamily="18" charset="0"/>
              </a:rPr>
              <a:t>Environment of Semantic Web</a:t>
            </a:r>
            <a:endParaRPr lang="ko-KR" altLang="en-US" sz="2000" b="1" dirty="0">
              <a:solidFill>
                <a:schemeClr val="tx2">
                  <a:lumMod val="60000"/>
                  <a:lumOff val="40000"/>
                </a:schemeClr>
              </a:solidFill>
              <a:latin typeface="Times New Roman" panose="02020603050405020304" pitchFamily="18" charset="0"/>
              <a:ea typeface="굴림" pitchFamily="50" charset="-127"/>
              <a:cs typeface="Times New Roman" panose="02020603050405020304" pitchFamily="18" charset="0"/>
            </a:endParaRPr>
          </a:p>
        </p:txBody>
      </p:sp>
      <p:sp>
        <p:nvSpPr>
          <p:cNvPr id="38"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40"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41"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51"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52"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예시</a:t>
            </a:r>
            <a:r>
              <a:rPr lang="en-US" altLang="ko-KR" sz="1400" dirty="0" smtClean="0">
                <a:latin typeface="+mn-ea"/>
              </a:rPr>
              <a:t> 2: Digital </a:t>
            </a:r>
            <a:r>
              <a:rPr lang="en-US" altLang="ko-KR" sz="1400" dirty="0" err="1" smtClean="0">
                <a:latin typeface="+mn-ea"/>
              </a:rPr>
              <a:t>Encyves</a:t>
            </a:r>
            <a:endParaRPr lang="ko-KR" altLang="en-US" sz="1400" b="1" dirty="0">
              <a:solidFill>
                <a:schemeClr val="tx1"/>
              </a:solidFill>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3327955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83568" y="1000613"/>
            <a:ext cx="7920880" cy="4862870"/>
          </a:xfrm>
          <a:prstGeom prst="rect">
            <a:avLst/>
          </a:prstGeom>
        </p:spPr>
        <p:txBody>
          <a:bodyPr wrap="square">
            <a:spAutoFit/>
          </a:bodyPr>
          <a:lstStyle/>
          <a:p>
            <a:pPr marL="358775" indent="-358775">
              <a:buFont typeface="Wingdings" panose="05000000000000000000" pitchFamily="2" charset="2"/>
              <a:buChar char="v"/>
            </a:pPr>
            <a:r>
              <a:rPr lang="ko-KR" altLang="en-US" b="1" dirty="0" smtClean="0">
                <a:latin typeface="+mn-ea"/>
                <a:ea typeface="+mn-ea"/>
              </a:rPr>
              <a:t>디지털 시대의 </a:t>
            </a:r>
            <a:r>
              <a:rPr lang="ko-KR" altLang="en-US" b="1" dirty="0" smtClean="0">
                <a:latin typeface="+mn-ea"/>
                <a:ea typeface="+mn-ea"/>
              </a:rPr>
              <a:t>백과사전</a:t>
            </a:r>
            <a:endParaRPr lang="en-US" altLang="ko-KR" b="1" dirty="0" smtClean="0">
              <a:latin typeface="+mn-ea"/>
              <a:ea typeface="+mn-ea"/>
            </a:endParaRPr>
          </a:p>
          <a:p>
            <a:pPr marL="358775" indent="-358775">
              <a:buFont typeface="Wingdings" panose="05000000000000000000" pitchFamily="2" charset="2"/>
              <a:buChar char="v"/>
            </a:pPr>
            <a:endParaRPr lang="ko-KR" altLang="en-US" sz="2000" b="1" dirty="0">
              <a:latin typeface="+mn-ea"/>
              <a:ea typeface="+mn-ea"/>
            </a:endParaRPr>
          </a:p>
          <a:p>
            <a:pPr marL="358775" indent="-358775">
              <a:lnSpc>
                <a:spcPct val="150000"/>
              </a:lnSpc>
              <a:buFont typeface="Wingdings" panose="05000000000000000000" pitchFamily="2" charset="2"/>
              <a:buChar char="§"/>
            </a:pPr>
            <a:r>
              <a:rPr lang="ko-KR" altLang="en-US" sz="1600" dirty="0" err="1" smtClean="0">
                <a:latin typeface="+mn-ea"/>
                <a:ea typeface="+mn-ea"/>
              </a:rPr>
              <a:t>아나로그</a:t>
            </a:r>
            <a:r>
              <a:rPr lang="ko-KR" altLang="en-US" sz="1600" dirty="0" smtClean="0">
                <a:latin typeface="+mn-ea"/>
                <a:ea typeface="+mn-ea"/>
              </a:rPr>
              <a:t> 시대에 백과사전은 대중들이 분야별 전문지식의 세계로 들어가는 관문의 역할을 담당</a:t>
            </a:r>
            <a:endParaRPr lang="en-US" altLang="ko-KR" sz="1600" dirty="0" smtClean="0">
              <a:latin typeface="+mn-ea"/>
              <a:ea typeface="+mn-ea"/>
            </a:endParaRPr>
          </a:p>
          <a:p>
            <a:pPr marL="358775" indent="-358775">
              <a:lnSpc>
                <a:spcPct val="150000"/>
              </a:lnSpc>
              <a:buFont typeface="Wingdings" panose="05000000000000000000" pitchFamily="2" charset="2"/>
              <a:buChar char="§"/>
            </a:pPr>
            <a:r>
              <a:rPr lang="ko-KR" altLang="en-US" sz="1600" dirty="0" smtClean="0">
                <a:latin typeface="+mn-ea"/>
                <a:ea typeface="+mn-ea"/>
              </a:rPr>
              <a:t>디지털 시대에는 인터넷 상에 구현된 월드 </a:t>
            </a:r>
            <a:r>
              <a:rPr lang="ko-KR" altLang="en-US" sz="1600" dirty="0" err="1" smtClean="0">
                <a:latin typeface="+mn-ea"/>
                <a:ea typeface="+mn-ea"/>
              </a:rPr>
              <a:t>와이드</a:t>
            </a:r>
            <a:r>
              <a:rPr lang="ko-KR" altLang="en-US" sz="1600" dirty="0" smtClean="0">
                <a:latin typeface="+mn-ea"/>
                <a:ea typeface="+mn-ea"/>
              </a:rPr>
              <a:t> 웹이 종래의 </a:t>
            </a:r>
            <a:r>
              <a:rPr lang="en-US" altLang="ko-KR" sz="1600" dirty="0" smtClean="0">
                <a:latin typeface="+mn-ea"/>
                <a:ea typeface="+mn-ea"/>
              </a:rPr>
              <a:t>‘</a:t>
            </a:r>
            <a:r>
              <a:rPr lang="ko-KR" altLang="en-US" sz="1600" dirty="0" smtClean="0">
                <a:latin typeface="+mn-ea"/>
                <a:ea typeface="+mn-ea"/>
              </a:rPr>
              <a:t>백과사전</a:t>
            </a:r>
            <a:r>
              <a:rPr lang="en-US" altLang="ko-KR" sz="1600" dirty="0" smtClean="0">
                <a:latin typeface="+mn-ea"/>
                <a:ea typeface="+mn-ea"/>
              </a:rPr>
              <a:t>’</a:t>
            </a:r>
            <a:r>
              <a:rPr lang="ko-KR" altLang="en-US" sz="1600" dirty="0" smtClean="0">
                <a:latin typeface="+mn-ea"/>
                <a:ea typeface="+mn-ea"/>
              </a:rPr>
              <a:t>의 역할을 대신</a:t>
            </a:r>
            <a:endParaRPr lang="en-US" altLang="ko-KR" sz="1600" dirty="0" smtClean="0">
              <a:latin typeface="+mn-ea"/>
              <a:ea typeface="+mn-ea"/>
            </a:endParaRPr>
          </a:p>
          <a:p>
            <a:pPr marL="358775" indent="-358775">
              <a:lnSpc>
                <a:spcPct val="150000"/>
              </a:lnSpc>
              <a:buFont typeface="Wingdings" panose="05000000000000000000" pitchFamily="2" charset="2"/>
              <a:buChar char="§"/>
            </a:pPr>
            <a:r>
              <a:rPr lang="ko-KR" altLang="en-US" sz="1600" dirty="0" smtClean="0">
                <a:latin typeface="+mn-ea"/>
                <a:ea typeface="+mn-ea"/>
              </a:rPr>
              <a:t>종래의 백과사전은 매체의 제약으로 인해 </a:t>
            </a:r>
            <a:r>
              <a:rPr lang="en-US" altLang="ko-KR" sz="1600" dirty="0" smtClean="0">
                <a:latin typeface="+mn-ea"/>
                <a:ea typeface="+mn-ea"/>
              </a:rPr>
              <a:t>‘</a:t>
            </a:r>
            <a:r>
              <a:rPr lang="ko-KR" altLang="en-US" sz="1600" dirty="0" smtClean="0">
                <a:latin typeface="+mn-ea"/>
                <a:ea typeface="+mn-ea"/>
              </a:rPr>
              <a:t>개설적인 안내</a:t>
            </a:r>
            <a:r>
              <a:rPr lang="en-US" altLang="ko-KR" sz="1600" dirty="0" smtClean="0">
                <a:latin typeface="+mn-ea"/>
                <a:ea typeface="+mn-ea"/>
              </a:rPr>
              <a:t>’ </a:t>
            </a:r>
            <a:r>
              <a:rPr lang="ko-KR" altLang="en-US" sz="1600" dirty="0" smtClean="0">
                <a:latin typeface="+mn-ea"/>
                <a:ea typeface="+mn-ea"/>
              </a:rPr>
              <a:t>기능을 넘어서기 어려웠지만</a:t>
            </a:r>
            <a:r>
              <a:rPr lang="en-US" altLang="ko-KR" sz="1600" dirty="0" smtClean="0">
                <a:latin typeface="+mn-ea"/>
                <a:ea typeface="+mn-ea"/>
              </a:rPr>
              <a:t>, </a:t>
            </a:r>
            <a:r>
              <a:rPr lang="ko-KR" altLang="en-US" sz="1600" dirty="0" smtClean="0">
                <a:latin typeface="+mn-ea"/>
                <a:ea typeface="+mn-ea"/>
              </a:rPr>
              <a:t>디지털 환경에서는 → </a:t>
            </a:r>
            <a:r>
              <a:rPr lang="en-US" altLang="ko-KR" sz="1600" dirty="0" smtClean="0">
                <a:latin typeface="+mn-ea"/>
                <a:ea typeface="+mn-ea"/>
              </a:rPr>
              <a:t>‘</a:t>
            </a:r>
            <a:r>
              <a:rPr lang="ko-KR" altLang="en-US" sz="1600" dirty="0" smtClean="0">
                <a:latin typeface="+mn-ea"/>
                <a:ea typeface="+mn-ea"/>
              </a:rPr>
              <a:t>보다 전문적인 지식</a:t>
            </a:r>
            <a:r>
              <a:rPr lang="en-US" altLang="ko-KR" sz="1600" dirty="0" smtClean="0">
                <a:latin typeface="+mn-ea"/>
                <a:ea typeface="+mn-ea"/>
              </a:rPr>
              <a:t>’</a:t>
            </a:r>
            <a:r>
              <a:rPr lang="ko-KR" altLang="en-US" sz="1600" dirty="0" smtClean="0">
                <a:latin typeface="+mn-ea"/>
                <a:ea typeface="+mn-ea"/>
              </a:rPr>
              <a:t> → </a:t>
            </a:r>
            <a:r>
              <a:rPr lang="en-US" altLang="ko-KR" sz="1600" dirty="0" smtClean="0">
                <a:latin typeface="+mn-ea"/>
                <a:ea typeface="+mn-ea"/>
              </a:rPr>
              <a:t>‘</a:t>
            </a:r>
            <a:r>
              <a:rPr lang="ko-KR" altLang="en-US" sz="1600" dirty="0" smtClean="0">
                <a:latin typeface="+mn-ea"/>
                <a:ea typeface="+mn-ea"/>
              </a:rPr>
              <a:t>그 지식의 근거가 되는 원천 자료</a:t>
            </a:r>
            <a:r>
              <a:rPr lang="en-US" altLang="ko-KR" sz="1600" dirty="0" smtClean="0">
                <a:latin typeface="+mn-ea"/>
                <a:ea typeface="+mn-ea"/>
              </a:rPr>
              <a:t>’</a:t>
            </a:r>
            <a:r>
              <a:rPr lang="ko-KR" altLang="en-US" sz="1600" dirty="0" smtClean="0">
                <a:latin typeface="+mn-ea"/>
                <a:ea typeface="+mn-ea"/>
              </a:rPr>
              <a:t>로의 연계가 </a:t>
            </a:r>
            <a:r>
              <a:rPr lang="ko-KR" altLang="en-US" sz="1600" dirty="0" smtClean="0">
                <a:latin typeface="+mn-ea"/>
                <a:ea typeface="+mn-ea"/>
              </a:rPr>
              <a:t>가능</a:t>
            </a:r>
            <a:endParaRPr lang="en-US" altLang="ko-KR" sz="1600" dirty="0" smtClean="0">
              <a:latin typeface="+mn-ea"/>
              <a:ea typeface="+mn-ea"/>
            </a:endParaRPr>
          </a:p>
          <a:p>
            <a:pPr marL="358775" indent="-358775">
              <a:lnSpc>
                <a:spcPct val="150000"/>
              </a:lnSpc>
              <a:buFont typeface="Wingdings" panose="05000000000000000000" pitchFamily="2" charset="2"/>
              <a:buChar char="§"/>
            </a:pPr>
            <a:r>
              <a:rPr lang="ko-KR" altLang="en-US" sz="1600" dirty="0" smtClean="0">
                <a:latin typeface="+mn-ea"/>
                <a:ea typeface="+mn-ea"/>
              </a:rPr>
              <a:t>또한 다양한 전공영역에서 만들어진 지식의 조각들이 의미의 관계망 속에서 새로운 형태로 형태로 </a:t>
            </a:r>
            <a:r>
              <a:rPr lang="ko-KR" altLang="en-US" sz="1600" dirty="0">
                <a:latin typeface="+mn-ea"/>
                <a:ea typeface="+mn-ea"/>
              </a:rPr>
              <a:t>모여지고 쓰여질 수 있게 하는 </a:t>
            </a:r>
            <a:r>
              <a:rPr lang="ko-KR" altLang="en-US" sz="1600" dirty="0" smtClean="0">
                <a:latin typeface="+mn-ea"/>
                <a:ea typeface="+mn-ea"/>
              </a:rPr>
              <a:t>학제적 소통의 수단</a:t>
            </a:r>
            <a:endParaRPr lang="ko-KR" altLang="en-US" sz="1600" dirty="0">
              <a:latin typeface="+mn-ea"/>
              <a:ea typeface="+mn-ea"/>
            </a:endParaRPr>
          </a:p>
          <a:p>
            <a:pPr marL="358775" indent="-358775">
              <a:lnSpc>
                <a:spcPct val="150000"/>
              </a:lnSpc>
              <a:buFont typeface="Wingdings" panose="05000000000000000000" pitchFamily="2" charset="2"/>
              <a:buChar char="§"/>
            </a:pPr>
            <a:endParaRPr lang="ko-KR" altLang="en-US" dirty="0">
              <a:latin typeface="+mn-ea"/>
              <a:ea typeface="+mn-ea"/>
            </a:endParaRPr>
          </a:p>
          <a:p>
            <a:pPr marL="285750" indent="-285750">
              <a:lnSpc>
                <a:spcPct val="150000"/>
              </a:lnSpc>
              <a:buFont typeface="Wingdings" panose="05000000000000000000" pitchFamily="2" charset="2"/>
              <a:buChar char="§"/>
            </a:pPr>
            <a:endParaRPr lang="ko-KR" altLang="en-US" dirty="0">
              <a:latin typeface="+mn-lt"/>
              <a:ea typeface="+mn-ea"/>
            </a:endParaRPr>
          </a:p>
        </p:txBody>
      </p:sp>
      <p:sp>
        <p:nvSpPr>
          <p:cNvPr id="11"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2"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5"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6"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17"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예시</a:t>
            </a:r>
            <a:r>
              <a:rPr lang="en-US" altLang="ko-KR" sz="1400" dirty="0" smtClean="0">
                <a:latin typeface="+mn-ea"/>
              </a:rPr>
              <a:t> 2: Digital </a:t>
            </a:r>
            <a:r>
              <a:rPr lang="en-US" altLang="ko-KR" sz="1400" dirty="0" err="1" smtClean="0">
                <a:latin typeface="+mn-ea"/>
              </a:rPr>
              <a:t>Encyves</a:t>
            </a:r>
            <a:endParaRPr lang="ko-KR" altLang="en-US" sz="1400" b="1" dirty="0">
              <a:solidFill>
                <a:schemeClr val="tx1"/>
              </a:solidFill>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659598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83568" y="1071895"/>
            <a:ext cx="7920880" cy="3293209"/>
          </a:xfrm>
          <a:prstGeom prst="rect">
            <a:avLst/>
          </a:prstGeom>
        </p:spPr>
        <p:txBody>
          <a:bodyPr wrap="square">
            <a:spAutoFit/>
          </a:bodyPr>
          <a:lstStyle/>
          <a:p>
            <a:pPr marL="358775" indent="-358775">
              <a:buFont typeface="Wingdings" panose="05000000000000000000" pitchFamily="2" charset="2"/>
              <a:buChar char="v"/>
            </a:pPr>
            <a:r>
              <a:rPr lang="ko-KR" altLang="en-US" b="1" dirty="0" smtClean="0">
                <a:latin typeface="+mn-ea"/>
                <a:ea typeface="+mn-ea"/>
              </a:rPr>
              <a:t>디지털 시대의 </a:t>
            </a:r>
            <a:r>
              <a:rPr lang="ko-KR" altLang="en-US" b="1" dirty="0" err="1" smtClean="0">
                <a:latin typeface="+mn-ea"/>
                <a:ea typeface="+mn-ea"/>
              </a:rPr>
              <a:t>아카이브</a:t>
            </a:r>
            <a:endParaRPr lang="en-US" altLang="ko-KR" b="1" dirty="0" smtClean="0">
              <a:latin typeface="+mn-ea"/>
              <a:ea typeface="+mn-ea"/>
            </a:endParaRPr>
          </a:p>
          <a:p>
            <a:pPr marL="358775" indent="-358775">
              <a:buFont typeface="Wingdings" panose="05000000000000000000" pitchFamily="2" charset="2"/>
              <a:buChar char="v"/>
            </a:pPr>
            <a:endParaRPr lang="ko-KR" altLang="en-US" sz="2000" b="1" dirty="0">
              <a:latin typeface="+mn-ea"/>
              <a:ea typeface="+mn-ea"/>
            </a:endParaRPr>
          </a:p>
          <a:p>
            <a:pPr marL="358775" indent="-358775">
              <a:lnSpc>
                <a:spcPct val="150000"/>
              </a:lnSpc>
              <a:buFont typeface="Wingdings" panose="05000000000000000000" pitchFamily="2" charset="2"/>
              <a:buChar char="§"/>
            </a:pPr>
            <a:r>
              <a:rPr lang="ko-KR" altLang="en-US" sz="1600" dirty="0" smtClean="0">
                <a:latin typeface="+mn-lt"/>
                <a:ea typeface="+mn-ea"/>
              </a:rPr>
              <a:t>기록관</a:t>
            </a:r>
            <a:r>
              <a:rPr lang="en-US" altLang="ko-KR" sz="1600" dirty="0" smtClean="0">
                <a:latin typeface="+mn-lt"/>
                <a:ea typeface="+mn-ea"/>
              </a:rPr>
              <a:t>, </a:t>
            </a:r>
            <a:r>
              <a:rPr lang="ko-KR" altLang="en-US" sz="1600" dirty="0" smtClean="0">
                <a:latin typeface="+mn-lt"/>
                <a:ea typeface="+mn-ea"/>
              </a:rPr>
              <a:t>박물관 등 </a:t>
            </a:r>
            <a:r>
              <a:rPr lang="en-US" altLang="ko-KR" sz="1600" dirty="0" smtClean="0">
                <a:latin typeface="+mn-lt"/>
                <a:ea typeface="+mn-ea"/>
              </a:rPr>
              <a:t>‘</a:t>
            </a:r>
            <a:r>
              <a:rPr lang="ko-KR" altLang="en-US" sz="1600" dirty="0" smtClean="0">
                <a:latin typeface="+mn-lt"/>
                <a:ea typeface="+mn-ea"/>
              </a:rPr>
              <a:t>실물</a:t>
            </a:r>
            <a:r>
              <a:rPr lang="en-US" altLang="ko-KR" sz="1600" dirty="0" smtClean="0">
                <a:latin typeface="+mn-lt"/>
                <a:ea typeface="+mn-ea"/>
              </a:rPr>
              <a:t>’</a:t>
            </a:r>
            <a:r>
              <a:rPr lang="ko-KR" altLang="en-US" sz="1600" dirty="0" smtClean="0">
                <a:latin typeface="+mn-lt"/>
                <a:ea typeface="+mn-ea"/>
              </a:rPr>
              <a:t>을 소장하는 </a:t>
            </a:r>
            <a:r>
              <a:rPr lang="ko-KR" altLang="en-US" sz="1600" dirty="0" err="1" smtClean="0">
                <a:latin typeface="+mn-lt"/>
                <a:ea typeface="+mn-ea"/>
              </a:rPr>
              <a:t>아카이브의</a:t>
            </a:r>
            <a:r>
              <a:rPr lang="ko-KR" altLang="en-US" sz="1600" dirty="0" smtClean="0">
                <a:latin typeface="+mn-lt"/>
                <a:ea typeface="+mn-ea"/>
              </a:rPr>
              <a:t> 일차적인 임무는 </a:t>
            </a:r>
            <a:r>
              <a:rPr lang="ko-KR" altLang="en-US" sz="1600" dirty="0" err="1" smtClean="0">
                <a:latin typeface="+mn-lt"/>
                <a:ea typeface="+mn-ea"/>
              </a:rPr>
              <a:t>의미있는</a:t>
            </a:r>
            <a:r>
              <a:rPr lang="ko-KR" altLang="en-US" sz="1600" dirty="0" smtClean="0">
                <a:latin typeface="+mn-lt"/>
                <a:ea typeface="+mn-ea"/>
              </a:rPr>
              <a:t> 실물 자료의 수집과 보존</a:t>
            </a:r>
            <a:endParaRPr lang="en-US" altLang="ko-KR" sz="1600" dirty="0">
              <a:latin typeface="+mn-lt"/>
              <a:ea typeface="+mn-ea"/>
            </a:endParaRPr>
          </a:p>
          <a:p>
            <a:pPr marL="358775" indent="-358775">
              <a:lnSpc>
                <a:spcPct val="150000"/>
              </a:lnSpc>
              <a:buFont typeface="Wingdings" panose="05000000000000000000" pitchFamily="2" charset="2"/>
              <a:buChar char="§"/>
            </a:pPr>
            <a:r>
              <a:rPr lang="ko-KR" altLang="en-US" sz="1600" dirty="0" smtClean="0">
                <a:latin typeface="+mn-lt"/>
                <a:ea typeface="+mn-ea"/>
              </a:rPr>
              <a:t>오늘날에는 그 실물 자료의 </a:t>
            </a:r>
            <a:r>
              <a:rPr lang="en-US" altLang="ko-KR" sz="1600" dirty="0" smtClean="0">
                <a:latin typeface="+mn-lt"/>
                <a:ea typeface="+mn-ea"/>
              </a:rPr>
              <a:t>‘</a:t>
            </a:r>
            <a:r>
              <a:rPr lang="ko-KR" altLang="en-US" sz="1600" dirty="0" err="1" smtClean="0">
                <a:latin typeface="+mn-lt"/>
                <a:ea typeface="+mn-ea"/>
              </a:rPr>
              <a:t>활용성</a:t>
            </a:r>
            <a:r>
              <a:rPr lang="en-US" altLang="ko-KR" sz="1600" dirty="0" smtClean="0">
                <a:latin typeface="+mn-lt"/>
                <a:ea typeface="+mn-ea"/>
              </a:rPr>
              <a:t>’</a:t>
            </a:r>
            <a:r>
              <a:rPr lang="ko-KR" altLang="en-US" sz="1600" dirty="0" smtClean="0">
                <a:latin typeface="+mn-lt"/>
                <a:ea typeface="+mn-ea"/>
              </a:rPr>
              <a:t>을 증대시키는 일이 중요한 과제로 부상 </a:t>
            </a:r>
            <a:endParaRPr lang="en-US" altLang="ko-KR" sz="1600" dirty="0" smtClean="0">
              <a:latin typeface="+mn-lt"/>
              <a:ea typeface="+mn-ea"/>
            </a:endParaRPr>
          </a:p>
          <a:p>
            <a:pPr marL="358775" indent="-358775">
              <a:lnSpc>
                <a:spcPct val="150000"/>
              </a:lnSpc>
              <a:buFont typeface="Wingdings" panose="05000000000000000000" pitchFamily="2" charset="2"/>
              <a:buChar char="§"/>
            </a:pPr>
            <a:r>
              <a:rPr lang="ko-KR" altLang="en-US" sz="1600" dirty="0" err="1" smtClean="0">
                <a:latin typeface="+mn-lt"/>
                <a:ea typeface="+mn-ea"/>
              </a:rPr>
              <a:t>아카이브의</a:t>
            </a:r>
            <a:r>
              <a:rPr lang="ko-KR" altLang="en-US" sz="1600" dirty="0" smtClean="0">
                <a:latin typeface="+mn-lt"/>
                <a:ea typeface="+mn-ea"/>
              </a:rPr>
              <a:t> </a:t>
            </a:r>
            <a:r>
              <a:rPr lang="en-US" altLang="ko-KR" sz="1600" dirty="0" smtClean="0">
                <a:latin typeface="+mn-lt"/>
                <a:ea typeface="+mn-ea"/>
              </a:rPr>
              <a:t>‘</a:t>
            </a:r>
            <a:r>
              <a:rPr lang="ko-KR" altLang="en-US" sz="1600" dirty="0" smtClean="0">
                <a:latin typeface="+mn-lt"/>
                <a:ea typeface="+mn-ea"/>
              </a:rPr>
              <a:t>실물 자료</a:t>
            </a:r>
            <a:r>
              <a:rPr lang="en-US" altLang="ko-KR" sz="1600" dirty="0" smtClean="0">
                <a:latin typeface="+mn-lt"/>
                <a:ea typeface="+mn-ea"/>
              </a:rPr>
              <a:t>’</a:t>
            </a:r>
            <a:r>
              <a:rPr lang="ko-KR" altLang="en-US" sz="1600" dirty="0" smtClean="0">
                <a:latin typeface="+mn-lt"/>
                <a:ea typeface="+mn-ea"/>
              </a:rPr>
              <a:t>가 독립적으로 존재하기보다 세상 사람들의 다양한 관심사에 긴밀하게 연계되어 있음을 밝히는 </a:t>
            </a:r>
            <a:r>
              <a:rPr lang="ko-KR" altLang="en-US" sz="1600" u="sng" dirty="0" smtClean="0">
                <a:solidFill>
                  <a:srgbClr val="C00000"/>
                </a:solidFill>
                <a:latin typeface="+mn-lt"/>
                <a:ea typeface="+mn-ea"/>
              </a:rPr>
              <a:t>노력</a:t>
            </a:r>
            <a:r>
              <a:rPr lang="ko-KR" altLang="en-US" sz="1600" dirty="0" smtClean="0">
                <a:latin typeface="+mn-lt"/>
                <a:ea typeface="+mn-ea"/>
              </a:rPr>
              <a:t> 필요</a:t>
            </a:r>
            <a:r>
              <a:rPr lang="en-US" altLang="ko-KR" sz="1600" dirty="0" smtClean="0">
                <a:latin typeface="+mn-lt"/>
                <a:ea typeface="+mn-ea"/>
              </a:rPr>
              <a:t>.</a:t>
            </a:r>
          </a:p>
          <a:p>
            <a:pPr marL="358775" indent="-358775">
              <a:lnSpc>
                <a:spcPct val="150000"/>
              </a:lnSpc>
              <a:buFont typeface="Wingdings" panose="05000000000000000000" pitchFamily="2" charset="2"/>
              <a:buChar char="§"/>
            </a:pPr>
            <a:endParaRPr lang="en-US" altLang="ko-KR" dirty="0">
              <a:latin typeface="+mn-lt"/>
              <a:ea typeface="+mn-ea"/>
            </a:endParaRPr>
          </a:p>
          <a:p>
            <a:pPr marL="358775" indent="-358775">
              <a:lnSpc>
                <a:spcPct val="150000"/>
              </a:lnSpc>
            </a:pPr>
            <a:r>
              <a:rPr lang="en-US" altLang="ko-KR" sz="1400" dirty="0" smtClean="0">
                <a:solidFill>
                  <a:srgbClr val="C00000"/>
                </a:solidFill>
                <a:latin typeface="+mn-lt"/>
                <a:ea typeface="+mn-ea"/>
              </a:rPr>
              <a:t>.</a:t>
            </a:r>
          </a:p>
        </p:txBody>
      </p:sp>
      <p:sp>
        <p:nvSpPr>
          <p:cNvPr id="4" name="모서리가 둥근 직사각형 3"/>
          <p:cNvSpPr/>
          <p:nvPr/>
        </p:nvSpPr>
        <p:spPr>
          <a:xfrm>
            <a:off x="1187624" y="4869160"/>
            <a:ext cx="6984776" cy="100811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1362511" y="4892924"/>
            <a:ext cx="6246440" cy="861774"/>
          </a:xfrm>
          <a:prstGeom prst="rect">
            <a:avLst/>
          </a:prstGeom>
        </p:spPr>
        <p:txBody>
          <a:bodyPr wrap="square">
            <a:spAutoFit/>
          </a:bodyPr>
          <a:lstStyle/>
          <a:p>
            <a:pPr marL="271463" indent="-271463"/>
            <a:r>
              <a:rPr lang="ko-KR" altLang="en-US" dirty="0">
                <a:solidFill>
                  <a:srgbClr val="C00000"/>
                </a:solidFill>
                <a:latin typeface="+mn-ea"/>
              </a:rPr>
              <a:t>☞ </a:t>
            </a:r>
            <a:r>
              <a:rPr lang="ko-KR" altLang="en-US" sz="1600" dirty="0" err="1">
                <a:solidFill>
                  <a:srgbClr val="C00000"/>
                </a:solidFill>
                <a:latin typeface="+mn-ea"/>
                <a:ea typeface="+mn-ea"/>
              </a:rPr>
              <a:t>아카이브의</a:t>
            </a:r>
            <a:r>
              <a:rPr lang="ko-KR" altLang="en-US" sz="1600" dirty="0">
                <a:solidFill>
                  <a:srgbClr val="C00000"/>
                </a:solidFill>
                <a:latin typeface="+mn-ea"/>
                <a:ea typeface="+mn-ea"/>
              </a:rPr>
              <a:t> </a:t>
            </a:r>
            <a:r>
              <a:rPr lang="ko-KR" altLang="en-US" sz="1600" dirty="0" smtClean="0">
                <a:solidFill>
                  <a:srgbClr val="C00000"/>
                </a:solidFill>
                <a:latin typeface="+mn-ea"/>
                <a:ea typeface="+mn-ea"/>
              </a:rPr>
              <a:t>실물 자료 </a:t>
            </a:r>
            <a:r>
              <a:rPr lang="ko-KR" altLang="en-US" sz="1600" dirty="0">
                <a:solidFill>
                  <a:srgbClr val="C00000"/>
                </a:solidFill>
                <a:latin typeface="+mn-ea"/>
                <a:ea typeface="+mn-ea"/>
              </a:rPr>
              <a:t>하나 하나가 인류</a:t>
            </a:r>
            <a:r>
              <a:rPr lang="en-US" altLang="ko-KR" sz="1600" dirty="0">
                <a:solidFill>
                  <a:srgbClr val="C00000"/>
                </a:solidFill>
                <a:latin typeface="+mn-ea"/>
                <a:ea typeface="+mn-ea"/>
              </a:rPr>
              <a:t>, </a:t>
            </a:r>
            <a:r>
              <a:rPr lang="ko-KR" altLang="en-US" sz="1600" dirty="0">
                <a:solidFill>
                  <a:srgbClr val="C00000"/>
                </a:solidFill>
                <a:latin typeface="+mn-ea"/>
                <a:ea typeface="+mn-ea"/>
              </a:rPr>
              <a:t>국가</a:t>
            </a:r>
            <a:r>
              <a:rPr lang="en-US" altLang="ko-KR" sz="1600" dirty="0">
                <a:solidFill>
                  <a:srgbClr val="C00000"/>
                </a:solidFill>
                <a:latin typeface="+mn-ea"/>
                <a:ea typeface="+mn-ea"/>
              </a:rPr>
              <a:t>, </a:t>
            </a:r>
            <a:r>
              <a:rPr lang="ko-KR" altLang="en-US" sz="1600" dirty="0">
                <a:solidFill>
                  <a:srgbClr val="C00000"/>
                </a:solidFill>
                <a:latin typeface="+mn-ea"/>
                <a:ea typeface="+mn-ea"/>
              </a:rPr>
              <a:t>지역</a:t>
            </a:r>
            <a:r>
              <a:rPr lang="en-US" altLang="ko-KR" sz="1600" dirty="0">
                <a:solidFill>
                  <a:srgbClr val="C00000"/>
                </a:solidFill>
                <a:latin typeface="+mn-ea"/>
                <a:ea typeface="+mn-ea"/>
              </a:rPr>
              <a:t>, </a:t>
            </a:r>
            <a:r>
              <a:rPr lang="ko-KR" altLang="en-US" sz="1600" dirty="0">
                <a:solidFill>
                  <a:srgbClr val="C00000"/>
                </a:solidFill>
                <a:latin typeface="+mn-ea"/>
                <a:ea typeface="+mn-ea"/>
              </a:rPr>
              <a:t>조직의</a:t>
            </a:r>
            <a:r>
              <a:rPr lang="en-US" altLang="ko-KR" sz="1600" dirty="0">
                <a:solidFill>
                  <a:srgbClr val="C00000"/>
                </a:solidFill>
                <a:latin typeface="+mn-ea"/>
                <a:ea typeface="+mn-ea"/>
              </a:rPr>
              <a:t> </a:t>
            </a:r>
            <a:r>
              <a:rPr lang="ko-KR" altLang="en-US" sz="1600" dirty="0">
                <a:solidFill>
                  <a:srgbClr val="C00000"/>
                </a:solidFill>
                <a:latin typeface="+mn-ea"/>
                <a:ea typeface="+mn-ea"/>
              </a:rPr>
              <a:t>문화를 이해하는 문맥</a:t>
            </a:r>
            <a:r>
              <a:rPr lang="en-US" altLang="ko-KR" sz="1600" dirty="0">
                <a:solidFill>
                  <a:srgbClr val="C00000"/>
                </a:solidFill>
                <a:latin typeface="+mn-ea"/>
                <a:ea typeface="+mn-ea"/>
              </a:rPr>
              <a:t>(context) </a:t>
            </a:r>
            <a:r>
              <a:rPr lang="ko-KR" altLang="en-US" sz="1600" dirty="0">
                <a:solidFill>
                  <a:srgbClr val="C00000"/>
                </a:solidFill>
                <a:latin typeface="+mn-ea"/>
                <a:ea typeface="+mn-ea"/>
              </a:rPr>
              <a:t>속에서 하나의 </a:t>
            </a:r>
            <a:r>
              <a:rPr lang="ko-KR" altLang="en-US" sz="1600" dirty="0" err="1">
                <a:solidFill>
                  <a:srgbClr val="C00000"/>
                </a:solidFill>
                <a:latin typeface="+mn-ea"/>
                <a:ea typeface="+mn-ea"/>
              </a:rPr>
              <a:t>노드</a:t>
            </a:r>
            <a:r>
              <a:rPr lang="en-US" altLang="ko-KR" sz="1600" dirty="0">
                <a:solidFill>
                  <a:srgbClr val="C00000"/>
                </a:solidFill>
                <a:latin typeface="+mn-ea"/>
                <a:ea typeface="+mn-ea"/>
              </a:rPr>
              <a:t>(node)</a:t>
            </a:r>
            <a:r>
              <a:rPr lang="ko-KR" altLang="en-US" sz="1600" dirty="0">
                <a:solidFill>
                  <a:srgbClr val="C00000"/>
                </a:solidFill>
                <a:latin typeface="+mn-ea"/>
                <a:ea typeface="+mn-ea"/>
              </a:rPr>
              <a:t>로 기능할 수 있도록 하는 일</a:t>
            </a:r>
            <a:endParaRPr lang="ko-KR" altLang="en-US" sz="1600" dirty="0">
              <a:latin typeface="+mn-ea"/>
              <a:ea typeface="+mn-ea"/>
            </a:endParaRPr>
          </a:p>
        </p:txBody>
      </p:sp>
      <p:cxnSp>
        <p:nvCxnSpPr>
          <p:cNvPr id="15" name="직선 연결선 14"/>
          <p:cNvCxnSpPr/>
          <p:nvPr/>
        </p:nvCxnSpPr>
        <p:spPr>
          <a:xfrm flipH="1">
            <a:off x="3475831" y="3429000"/>
            <a:ext cx="1312193" cy="1440160"/>
          </a:xfrm>
          <a:prstGeom prst="line">
            <a:avLst/>
          </a:prstGeom>
          <a:ln w="38100">
            <a:solidFill>
              <a:srgbClr val="F26C1A"/>
            </a:solidFill>
          </a:ln>
        </p:spPr>
        <p:style>
          <a:lnRef idx="1">
            <a:schemeClr val="accent1"/>
          </a:lnRef>
          <a:fillRef idx="0">
            <a:schemeClr val="accent1"/>
          </a:fillRef>
          <a:effectRef idx="0">
            <a:schemeClr val="accent1"/>
          </a:effectRef>
          <a:fontRef idx="minor">
            <a:schemeClr val="tx1"/>
          </a:fontRef>
        </p:style>
      </p:cxnSp>
      <p:sp>
        <p:nvSpPr>
          <p:cNvPr id="17"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8"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9"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20"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5</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미래 과제</a:t>
            </a:r>
            <a:endParaRPr lang="ko-KR" altLang="en-US" sz="1400" b="1" dirty="0" smtClean="0">
              <a:solidFill>
                <a:schemeClr val="bg1"/>
              </a:solidFill>
              <a:latin typeface="+mn-ea"/>
              <a:ea typeface="+mn-ea"/>
            </a:endParaRPr>
          </a:p>
        </p:txBody>
      </p:sp>
      <p:sp>
        <p:nvSpPr>
          <p:cNvPr id="21" name="Text Box 56"/>
          <p:cNvSpPr txBox="1">
            <a:spLocks noChangeArrowheads="1"/>
          </p:cNvSpPr>
          <p:nvPr/>
        </p:nvSpPr>
        <p:spPr bwMode="auto">
          <a:xfrm>
            <a:off x="1587501" y="285750"/>
            <a:ext cx="3416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marL="0" lvl="1" indent="0"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ko-KR" altLang="en-US" sz="1400" dirty="0" smtClean="0">
                <a:latin typeface="+mn-ea"/>
              </a:rPr>
              <a:t>예시</a:t>
            </a:r>
            <a:r>
              <a:rPr lang="en-US" altLang="ko-KR" sz="1400" dirty="0" smtClean="0">
                <a:latin typeface="+mn-ea"/>
              </a:rPr>
              <a:t> 2: Digital </a:t>
            </a:r>
            <a:r>
              <a:rPr lang="en-US" altLang="ko-KR" sz="1400" dirty="0" err="1" smtClean="0">
                <a:latin typeface="+mn-ea"/>
              </a:rPr>
              <a:t>Encyves</a:t>
            </a:r>
            <a:endParaRPr lang="ko-KR" altLang="en-US" sz="1400" b="1" dirty="0">
              <a:solidFill>
                <a:schemeClr val="tx1"/>
              </a:solidFill>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811927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4"/>
          <p:cNvSpPr>
            <a:spLocks noChangeArrowheads="1"/>
          </p:cNvSpPr>
          <p:nvPr/>
        </p:nvSpPr>
        <p:spPr bwMode="auto">
          <a:xfrm>
            <a:off x="0" y="3175"/>
            <a:ext cx="3132138"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099"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100" name="Text Box 56"/>
          <p:cNvSpPr txBox="1">
            <a:spLocks noChangeArrowheads="1"/>
          </p:cNvSpPr>
          <p:nvPr/>
        </p:nvSpPr>
        <p:spPr bwMode="auto">
          <a:xfrm>
            <a:off x="1587501" y="285750"/>
            <a:ext cx="309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r>
              <a:rPr lang="en-US" altLang="ko-KR" sz="1400" b="1" dirty="0">
                <a:solidFill>
                  <a:schemeClr val="tx1"/>
                </a:solidFill>
                <a:latin typeface="+mn-ea"/>
                <a:ea typeface="+mn-ea"/>
              </a:rPr>
              <a:t> </a:t>
            </a:r>
            <a:r>
              <a:rPr lang="ko-KR" altLang="en-US" sz="1400" b="1" dirty="0">
                <a:solidFill>
                  <a:schemeClr val="tx1"/>
                </a:solidFill>
                <a:latin typeface="+mn-ea"/>
                <a:ea typeface="+mn-ea"/>
              </a:rPr>
              <a:t>디지털 인문학이란</a:t>
            </a:r>
            <a:r>
              <a:rPr lang="en-US" altLang="ko-KR" sz="1400" b="1" dirty="0">
                <a:solidFill>
                  <a:schemeClr val="tx1"/>
                </a:solidFill>
                <a:latin typeface="+mn-ea"/>
                <a:ea typeface="+mn-ea"/>
              </a:rPr>
              <a:t>?</a:t>
            </a:r>
            <a:endParaRPr lang="ko-KR" altLang="en-US" sz="1400" b="1" dirty="0">
              <a:solidFill>
                <a:schemeClr val="tx1"/>
              </a:solidFill>
              <a:latin typeface="+mn-ea"/>
              <a:ea typeface="+mn-ea"/>
            </a:endParaRPr>
          </a:p>
        </p:txBody>
      </p:sp>
      <p:sp>
        <p:nvSpPr>
          <p:cNvPr id="4101"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4102" name="Text Box 9"/>
          <p:cNvSpPr txBox="1">
            <a:spLocks noChangeArrowheads="1"/>
          </p:cNvSpPr>
          <p:nvPr/>
        </p:nvSpPr>
        <p:spPr bwMode="auto">
          <a:xfrm>
            <a:off x="179388" y="0"/>
            <a:ext cx="756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r>
              <a:rPr lang="en-US" altLang="ko-KR" sz="1400" b="1" dirty="0" smtClean="0">
                <a:solidFill>
                  <a:schemeClr val="bg1"/>
                </a:solidFill>
                <a:latin typeface="+mn-ea"/>
                <a:ea typeface="+mn-ea"/>
              </a:rPr>
              <a:t>1. </a:t>
            </a:r>
            <a:r>
              <a:rPr lang="ko-KR" altLang="en-US" sz="1400" b="1" dirty="0" smtClean="0">
                <a:solidFill>
                  <a:schemeClr val="bg1"/>
                </a:solidFill>
                <a:latin typeface="+mn-ea"/>
                <a:ea typeface="+mn-ea"/>
              </a:rPr>
              <a:t>도입</a:t>
            </a:r>
            <a:endParaRPr lang="ko-KR" altLang="en-US" sz="1400" b="1" dirty="0">
              <a:solidFill>
                <a:schemeClr val="bg1"/>
              </a:solidFill>
              <a:latin typeface="+mn-ea"/>
              <a:ea typeface="+mn-ea"/>
            </a:endParaRPr>
          </a:p>
        </p:txBody>
      </p:sp>
      <p:sp>
        <p:nvSpPr>
          <p:cNvPr id="9" name="직사각형 8"/>
          <p:cNvSpPr/>
          <p:nvPr/>
        </p:nvSpPr>
        <p:spPr>
          <a:xfrm>
            <a:off x="684213" y="1052736"/>
            <a:ext cx="7991475" cy="5893921"/>
          </a:xfrm>
          <a:prstGeom prst="rect">
            <a:avLst/>
          </a:prstGeom>
        </p:spPr>
        <p:txBody>
          <a:bodyPr>
            <a:spAutoFit/>
          </a:bodyPr>
          <a:lstStyle/>
          <a:p>
            <a:pPr marL="174625" indent="-174625">
              <a:buFont typeface="Wingdings" pitchFamily="2" charset="2"/>
              <a:buChar char="v"/>
              <a:defRPr/>
            </a:pPr>
            <a:r>
              <a:rPr lang="en-US" altLang="ko-KR" sz="2000" b="1" dirty="0">
                <a:solidFill>
                  <a:schemeClr val="tx2">
                    <a:lumMod val="75000"/>
                  </a:schemeClr>
                </a:solidFill>
                <a:latin typeface="+mn-ea"/>
                <a:ea typeface="+mn-ea"/>
              </a:rPr>
              <a:t> </a:t>
            </a:r>
            <a:r>
              <a:rPr lang="ko-KR" altLang="en-US" sz="2000" b="1" dirty="0">
                <a:solidFill>
                  <a:schemeClr val="tx2">
                    <a:lumMod val="75000"/>
                  </a:schemeClr>
                </a:solidFill>
                <a:latin typeface="+mn-ea"/>
                <a:ea typeface="+mn-ea"/>
              </a:rPr>
              <a:t>디지털 인문학</a:t>
            </a:r>
            <a:r>
              <a:rPr lang="en-US" altLang="ko-KR" sz="2000" b="1" dirty="0">
                <a:solidFill>
                  <a:schemeClr val="tx2">
                    <a:lumMod val="75000"/>
                  </a:schemeClr>
                </a:solidFill>
                <a:latin typeface="+mn-ea"/>
                <a:ea typeface="+mn-ea"/>
              </a:rPr>
              <a:t>(Digital Humanities)</a:t>
            </a:r>
            <a:r>
              <a:rPr lang="ko-KR" altLang="en-US" sz="2000" b="1" dirty="0">
                <a:solidFill>
                  <a:schemeClr val="tx2">
                    <a:lumMod val="75000"/>
                  </a:schemeClr>
                </a:solidFill>
                <a:latin typeface="+mn-ea"/>
                <a:ea typeface="+mn-ea"/>
              </a:rPr>
              <a:t>이란</a:t>
            </a:r>
            <a:r>
              <a:rPr lang="en-US" altLang="ko-KR" sz="2000" b="1" dirty="0">
                <a:solidFill>
                  <a:schemeClr val="tx2">
                    <a:lumMod val="75000"/>
                  </a:schemeClr>
                </a:solidFill>
                <a:latin typeface="+mn-ea"/>
                <a:ea typeface="+mn-ea"/>
              </a:rPr>
              <a:t>?</a:t>
            </a:r>
          </a:p>
          <a:p>
            <a:pPr marL="174625" indent="-174625">
              <a:buFont typeface="Wingdings" pitchFamily="2" charset="2"/>
              <a:buChar char="§"/>
              <a:defRPr/>
            </a:pPr>
            <a:endParaRPr lang="ko-KR" altLang="en-US" dirty="0">
              <a:latin typeface="+mn-ea"/>
              <a:ea typeface="+mn-ea"/>
            </a:endParaRPr>
          </a:p>
          <a:p>
            <a:pPr marL="271463" indent="-271463">
              <a:lnSpc>
                <a:spcPct val="150000"/>
              </a:lnSpc>
              <a:buFont typeface="Wingdings" pitchFamily="2" charset="2"/>
              <a:buChar char="§"/>
              <a:defRPr/>
            </a:pPr>
            <a:r>
              <a:rPr lang="ko-KR" altLang="en-US" dirty="0">
                <a:latin typeface="+mn-ea"/>
                <a:ea typeface="+mn-ea"/>
              </a:rPr>
              <a:t>정보기술</a:t>
            </a:r>
            <a:r>
              <a:rPr lang="en-US" altLang="ko-KR" dirty="0">
                <a:latin typeface="+mn-ea"/>
                <a:ea typeface="+mn-ea"/>
              </a:rPr>
              <a:t>(ICT: Information and Communication Technologies)</a:t>
            </a:r>
            <a:r>
              <a:rPr lang="ko-KR" altLang="en-US" dirty="0">
                <a:latin typeface="+mn-ea"/>
                <a:ea typeface="+mn-ea"/>
              </a:rPr>
              <a:t>의 도움을 받아 새로운 방식으로 수행하는 인문학 연구와 교육</a:t>
            </a:r>
            <a:r>
              <a:rPr lang="en-US" altLang="ko-KR" dirty="0">
                <a:latin typeface="+mn-ea"/>
                <a:ea typeface="+mn-ea"/>
              </a:rPr>
              <a:t>, </a:t>
            </a:r>
            <a:r>
              <a:rPr lang="ko-KR" altLang="en-US" dirty="0">
                <a:latin typeface="+mn-ea"/>
                <a:ea typeface="+mn-ea"/>
              </a:rPr>
              <a:t>그리고 이와 관계된 창조적인 저작 활동</a:t>
            </a:r>
          </a:p>
          <a:p>
            <a:pPr marL="271463" indent="-271463">
              <a:lnSpc>
                <a:spcPct val="150000"/>
              </a:lnSpc>
              <a:buFont typeface="Wingdings" pitchFamily="2" charset="2"/>
              <a:buChar char="§"/>
              <a:defRPr/>
            </a:pPr>
            <a:r>
              <a:rPr lang="ko-KR" altLang="en-US" dirty="0">
                <a:latin typeface="+mn-ea"/>
                <a:ea typeface="+mn-ea"/>
              </a:rPr>
              <a:t>전통적인 인문학의 주제를 계승하면서 연구 방법 면에서 디지털 기술을 활용하는 연구</a:t>
            </a:r>
            <a:r>
              <a:rPr lang="en-US" altLang="ko-KR" dirty="0">
                <a:latin typeface="+mn-ea"/>
                <a:ea typeface="+mn-ea"/>
              </a:rPr>
              <a:t>, </a:t>
            </a:r>
            <a:r>
              <a:rPr lang="ko-KR" altLang="en-US" dirty="0">
                <a:latin typeface="+mn-ea"/>
                <a:ea typeface="+mn-ea"/>
              </a:rPr>
              <a:t>그리고 예전에는 가능하지 않았지만 컴퓨터를 사용함으로써 시도할 수 있게 된 새로운 성격의 인문학 연구를 포함</a:t>
            </a:r>
          </a:p>
          <a:p>
            <a:pPr marL="271463" indent="-271463">
              <a:lnSpc>
                <a:spcPct val="150000"/>
              </a:lnSpc>
              <a:buFont typeface="Wingdings" pitchFamily="2" charset="2"/>
              <a:buChar char="§"/>
              <a:defRPr/>
            </a:pPr>
            <a:r>
              <a:rPr lang="ko-KR" altLang="en-US" dirty="0">
                <a:latin typeface="+mn-ea"/>
                <a:ea typeface="+mn-ea"/>
              </a:rPr>
              <a:t>단순히 인문학의 연구 대상이 되는 자료를 디지털화 하거나</a:t>
            </a:r>
            <a:r>
              <a:rPr lang="en-US" altLang="ko-KR" dirty="0">
                <a:latin typeface="+mn-ea"/>
                <a:ea typeface="+mn-ea"/>
              </a:rPr>
              <a:t>, </a:t>
            </a:r>
            <a:r>
              <a:rPr lang="ko-KR" altLang="en-US" dirty="0">
                <a:latin typeface="+mn-ea"/>
                <a:ea typeface="+mn-ea"/>
              </a:rPr>
              <a:t>연구 결과물을 디지털 형태로 간행하는 것보다는 정보 기술의 환경에서 보다 창조적인 인문학 활동을 전개하는 것</a:t>
            </a:r>
            <a:endParaRPr lang="en-US" altLang="ko-KR" dirty="0">
              <a:latin typeface="+mn-ea"/>
              <a:ea typeface="+mn-ea"/>
            </a:endParaRPr>
          </a:p>
          <a:p>
            <a:pPr marL="271463" indent="-271463">
              <a:lnSpc>
                <a:spcPct val="150000"/>
              </a:lnSpc>
              <a:buFont typeface="Wingdings" pitchFamily="2" charset="2"/>
              <a:buChar char="§"/>
              <a:defRPr/>
            </a:pPr>
            <a:r>
              <a:rPr lang="ko-KR" altLang="en-US" dirty="0">
                <a:latin typeface="+mn-ea"/>
                <a:ea typeface="+mn-ea"/>
              </a:rPr>
              <a:t>그리고 그것을 디지털 매체를 통해 소통시킴으로써 보다 혁신적으로 인문 지식의 재생산을 촉진하는 </a:t>
            </a:r>
            <a:r>
              <a:rPr lang="ko-KR" altLang="en-US" dirty="0" smtClean="0">
                <a:latin typeface="+mn-ea"/>
                <a:ea typeface="+mn-ea"/>
              </a:rPr>
              <a:t>노력</a:t>
            </a:r>
            <a:endParaRPr lang="en-US" altLang="ko-KR" dirty="0" smtClean="0">
              <a:latin typeface="+mn-ea"/>
              <a:ea typeface="+mn-ea"/>
            </a:endParaRPr>
          </a:p>
          <a:p>
            <a:pPr marL="0" lvl="1">
              <a:lnSpc>
                <a:spcPct val="150000"/>
              </a:lnSpc>
              <a:defRPr/>
            </a:pPr>
            <a:r>
              <a:rPr lang="en-US" altLang="ko-KR" sz="1200" dirty="0" smtClean="0">
                <a:solidFill>
                  <a:schemeClr val="accent3">
                    <a:lumMod val="50000"/>
                  </a:schemeClr>
                </a:solidFill>
                <a:latin typeface="맑은 고딕" panose="020B0503020000020004" pitchFamily="50" charset="-127"/>
                <a:ea typeface="맑은 고딕" panose="020B0503020000020004" pitchFamily="50" charset="-127"/>
              </a:rPr>
              <a:t>      (</a:t>
            </a:r>
            <a:r>
              <a:rPr lang="ko-KR" altLang="en-US" sz="1200" dirty="0">
                <a:solidFill>
                  <a:schemeClr val="accent3">
                    <a:lumMod val="50000"/>
                  </a:schemeClr>
                </a:solidFill>
                <a:latin typeface="맑은 고딕" panose="020B0503020000020004" pitchFamily="50" charset="-127"/>
                <a:ea typeface="맑은 고딕" panose="020B0503020000020004" pitchFamily="50" charset="-127"/>
              </a:rPr>
              <a:t>김현</a:t>
            </a:r>
            <a:r>
              <a:rPr lang="en-US" altLang="ko-KR" sz="1200" dirty="0">
                <a:solidFill>
                  <a:schemeClr val="accent3">
                    <a:lumMod val="50000"/>
                  </a:schemeClr>
                </a:solidFill>
                <a:latin typeface="맑은 고딕" panose="020B0503020000020004" pitchFamily="50" charset="-127"/>
                <a:ea typeface="맑은 고딕" panose="020B0503020000020004" pitchFamily="50" charset="-127"/>
              </a:rPr>
              <a:t>, </a:t>
            </a:r>
            <a:r>
              <a:rPr lang="ko-KR" altLang="en-US" sz="1200" dirty="0">
                <a:solidFill>
                  <a:schemeClr val="accent3">
                    <a:lumMod val="50000"/>
                  </a:schemeClr>
                </a:solidFill>
                <a:latin typeface="맑은 고딕" panose="020B0503020000020004" pitchFamily="50" charset="-127"/>
                <a:ea typeface="맑은 고딕" panose="020B0503020000020004" pitchFamily="50" charset="-127"/>
              </a:rPr>
              <a:t>디지털 인문학</a:t>
            </a:r>
            <a:r>
              <a:rPr lang="en-US" altLang="ko-KR" sz="1200" dirty="0">
                <a:solidFill>
                  <a:schemeClr val="accent3">
                    <a:lumMod val="50000"/>
                  </a:schemeClr>
                </a:solidFill>
                <a:latin typeface="맑은 고딕" panose="020B0503020000020004" pitchFamily="50" charset="-127"/>
                <a:ea typeface="맑은 고딕" panose="020B0503020000020004" pitchFamily="50" charset="-127"/>
              </a:rPr>
              <a:t>: </a:t>
            </a:r>
            <a:r>
              <a:rPr lang="ko-KR" altLang="en-US" sz="1200" dirty="0">
                <a:solidFill>
                  <a:schemeClr val="accent3">
                    <a:lumMod val="50000"/>
                  </a:schemeClr>
                </a:solidFill>
                <a:latin typeface="맑은 고딕" panose="020B0503020000020004" pitchFamily="50" charset="-127"/>
                <a:ea typeface="맑은 고딕" panose="020B0503020000020004" pitchFamily="50" charset="-127"/>
              </a:rPr>
              <a:t>인문학과 </a:t>
            </a:r>
            <a:r>
              <a:rPr lang="ko-KR" altLang="en-US" sz="1200" dirty="0" err="1">
                <a:solidFill>
                  <a:schemeClr val="accent3">
                    <a:lumMod val="50000"/>
                  </a:schemeClr>
                </a:solidFill>
                <a:latin typeface="맑은 고딕" panose="020B0503020000020004" pitchFamily="50" charset="-127"/>
                <a:ea typeface="맑은 고딕" panose="020B0503020000020004" pitchFamily="50" charset="-127"/>
              </a:rPr>
              <a:t>문화콘텐츠의</a:t>
            </a:r>
            <a:r>
              <a:rPr lang="ko-KR" altLang="en-US" sz="1200" dirty="0">
                <a:solidFill>
                  <a:schemeClr val="accent3">
                    <a:lumMod val="50000"/>
                  </a:schemeClr>
                </a:solidFill>
                <a:latin typeface="맑은 고딕" panose="020B0503020000020004" pitchFamily="50" charset="-127"/>
                <a:ea typeface="맑은 고딕" panose="020B0503020000020004" pitchFamily="50" charset="-127"/>
              </a:rPr>
              <a:t> 상생 구도에 관한 구상</a:t>
            </a:r>
            <a:r>
              <a:rPr lang="en-US" altLang="ko-KR" sz="1200" dirty="0">
                <a:solidFill>
                  <a:schemeClr val="accent3">
                    <a:lumMod val="50000"/>
                  </a:schemeClr>
                </a:solidFill>
                <a:latin typeface="맑은 고딕" panose="020B0503020000020004" pitchFamily="50" charset="-127"/>
                <a:ea typeface="맑은 고딕" panose="020B0503020000020004" pitchFamily="50" charset="-127"/>
              </a:rPr>
              <a:t>,  『</a:t>
            </a:r>
            <a:r>
              <a:rPr lang="ko-KR" altLang="en-US" sz="1200" dirty="0" err="1">
                <a:solidFill>
                  <a:schemeClr val="accent3">
                    <a:lumMod val="50000"/>
                  </a:schemeClr>
                </a:solidFill>
                <a:latin typeface="맑은 고딕" panose="020B0503020000020004" pitchFamily="50" charset="-127"/>
                <a:ea typeface="맑은 고딕" panose="020B0503020000020004" pitchFamily="50" charset="-127"/>
              </a:rPr>
              <a:t>인문콘텐츠</a:t>
            </a:r>
            <a:r>
              <a:rPr lang="en-US" altLang="ko-KR" sz="1200" dirty="0">
                <a:solidFill>
                  <a:schemeClr val="accent3">
                    <a:lumMod val="50000"/>
                  </a:schemeClr>
                </a:solidFill>
                <a:latin typeface="맑은 고딕" panose="020B0503020000020004" pitchFamily="50" charset="-127"/>
                <a:ea typeface="맑은 고딕" panose="020B0503020000020004" pitchFamily="50" charset="-127"/>
              </a:rPr>
              <a:t>』 29, 2013. 6.)</a:t>
            </a:r>
            <a:endParaRPr lang="en-US" altLang="ko-KR" sz="1200" b="1" dirty="0">
              <a:solidFill>
                <a:schemeClr val="accent3">
                  <a:lumMod val="50000"/>
                </a:schemeClr>
              </a:solidFill>
              <a:latin typeface="맑은 고딕" panose="020B0503020000020004" pitchFamily="50" charset="-127"/>
              <a:ea typeface="맑은 고딕" panose="020B0503020000020004" pitchFamily="50" charset="-127"/>
            </a:endParaRPr>
          </a:p>
          <a:p>
            <a:pPr marL="271463" indent="-271463">
              <a:lnSpc>
                <a:spcPct val="150000"/>
              </a:lnSpc>
              <a:buFont typeface="Wingdings" pitchFamily="2" charset="2"/>
              <a:buChar char="§"/>
              <a:defRPr/>
            </a:pPr>
            <a:endParaRPr lang="ko-KR" altLang="en-US" dirty="0">
              <a:latin typeface="+mn-ea"/>
              <a:ea typeface="+mn-ea"/>
            </a:endParaRPr>
          </a:p>
        </p:txBody>
      </p:sp>
    </p:spTree>
    <p:extLst>
      <p:ext uri="{BB962C8B-B14F-4D97-AF65-F5344CB8AC3E}">
        <p14:creationId xmlns:p14="http://schemas.microsoft.com/office/powerpoint/2010/main" val="1229312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 name="웃는 얼굴 2"/>
          <p:cNvSpPr/>
          <p:nvPr/>
        </p:nvSpPr>
        <p:spPr>
          <a:xfrm>
            <a:off x="1763688" y="1700808"/>
            <a:ext cx="5400600" cy="3960440"/>
          </a:xfrm>
          <a:prstGeom prst="smileyFace">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2229746" y="3356992"/>
            <a:ext cx="4680520" cy="1538883"/>
          </a:xfrm>
          <a:prstGeom prst="rect">
            <a:avLst/>
          </a:prstGeom>
          <a:noFill/>
        </p:spPr>
        <p:txBody>
          <a:bodyPr wrap="square" rtlCol="0">
            <a:spAutoFit/>
          </a:bodyPr>
          <a:lstStyle/>
          <a:p>
            <a:pPr algn="ctr"/>
            <a:r>
              <a:rPr lang="en-US" altLang="ko-KR" sz="4000" dirty="0" smtClean="0">
                <a:latin typeface="Times New Roman" panose="02020603050405020304" pitchFamily="18" charset="0"/>
                <a:ea typeface="+mn-ea"/>
                <a:cs typeface="Times New Roman" panose="02020603050405020304" pitchFamily="18" charset="0"/>
              </a:rPr>
              <a:t>Thank you very much</a:t>
            </a:r>
          </a:p>
          <a:p>
            <a:pPr algn="ctr"/>
            <a:r>
              <a:rPr lang="ko-KR" altLang="en-US" sz="3600" dirty="0">
                <a:latin typeface="+mn-ea"/>
                <a:ea typeface="+mn-ea"/>
              </a:rPr>
              <a:t>감사합니다</a:t>
            </a:r>
            <a:r>
              <a:rPr lang="en-US" altLang="ko-KR" sz="3600" dirty="0">
                <a:latin typeface="+mn-ea"/>
                <a:ea typeface="+mn-ea"/>
              </a:rPr>
              <a:t>.</a:t>
            </a:r>
          </a:p>
          <a:p>
            <a:pPr algn="ctr"/>
            <a:r>
              <a:rPr lang="en-US" altLang="ko-KR" dirty="0" smtClean="0">
                <a:latin typeface="Times New Roman" panose="02020603050405020304" pitchFamily="18" charset="0"/>
                <a:ea typeface="+mn-ea"/>
                <a:cs typeface="Times New Roman" panose="02020603050405020304" pitchFamily="18" charset="0"/>
              </a:rPr>
              <a:t>.</a:t>
            </a:r>
            <a:endParaRPr lang="ko-KR" altLang="en-US"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38795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5"/>
          <p:cNvSpPr>
            <a:spLocks noChangeShapeType="1"/>
          </p:cNvSpPr>
          <p:nvPr/>
        </p:nvSpPr>
        <p:spPr bwMode="auto">
          <a:xfrm flipV="1">
            <a:off x="971550" y="0"/>
            <a:ext cx="0" cy="685800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8195" name="Line 5"/>
          <p:cNvSpPr>
            <a:spLocks noChangeShapeType="1"/>
          </p:cNvSpPr>
          <p:nvPr/>
        </p:nvSpPr>
        <p:spPr bwMode="auto">
          <a:xfrm>
            <a:off x="0" y="4005064"/>
            <a:ext cx="9144000" cy="0"/>
          </a:xfrm>
          <a:prstGeom prst="line">
            <a:avLst/>
          </a:prstGeom>
          <a:noFill/>
          <a:ln w="76200">
            <a:solidFill>
              <a:schemeClr val="accent3">
                <a:lumMod val="75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075" name="Rectangle 54"/>
          <p:cNvSpPr>
            <a:spLocks noChangeArrowheads="1"/>
          </p:cNvSpPr>
          <p:nvPr/>
        </p:nvSpPr>
        <p:spPr bwMode="auto">
          <a:xfrm>
            <a:off x="539750" y="3868738"/>
            <a:ext cx="3600202" cy="330200"/>
          </a:xfrm>
          <a:prstGeom prst="rect">
            <a:avLst/>
          </a:prstGeom>
          <a:solidFill>
            <a:schemeClr val="accent3">
              <a:lumMod val="50000"/>
            </a:schemeClr>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4102" name="Text Box 9"/>
          <p:cNvSpPr txBox="1">
            <a:spLocks noChangeArrowheads="1"/>
          </p:cNvSpPr>
          <p:nvPr/>
        </p:nvSpPr>
        <p:spPr bwMode="auto">
          <a:xfrm>
            <a:off x="719138" y="38655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8201" name="Rectangle 54"/>
          <p:cNvSpPr>
            <a:spLocks noChangeArrowheads="1"/>
          </p:cNvSpPr>
          <p:nvPr/>
        </p:nvSpPr>
        <p:spPr bwMode="auto">
          <a:xfrm>
            <a:off x="539750" y="3217863"/>
            <a:ext cx="3600202" cy="330200"/>
          </a:xfrm>
          <a:prstGeom prst="rect">
            <a:avLst/>
          </a:prstGeom>
          <a:solidFill>
            <a:srgbClr val="92D050"/>
          </a:solidFill>
          <a:ln>
            <a:noFill/>
          </a:ln>
          <a:extLst/>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pPr>
            <a:endParaRPr lang="ko-KR" altLang="ko-KR" sz="1600">
              <a:solidFill>
                <a:schemeClr val="tx1"/>
              </a:solidFill>
              <a:latin typeface="굴림" pitchFamily="50" charset="-127"/>
              <a:ea typeface="굴림" pitchFamily="50" charset="-127"/>
            </a:endParaRPr>
          </a:p>
        </p:txBody>
      </p:sp>
      <p:sp>
        <p:nvSpPr>
          <p:cNvPr id="4106" name="Text Box 9"/>
          <p:cNvSpPr txBox="1">
            <a:spLocks noChangeArrowheads="1"/>
          </p:cNvSpPr>
          <p:nvPr/>
        </p:nvSpPr>
        <p:spPr bwMode="auto">
          <a:xfrm>
            <a:off x="719138" y="3214688"/>
            <a:ext cx="241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1. </a:t>
            </a:r>
            <a:r>
              <a:rPr lang="ko-KR" altLang="en-US" sz="1400" b="1" dirty="0" smtClean="0">
                <a:solidFill>
                  <a:schemeClr val="bg1"/>
                </a:solidFill>
                <a:latin typeface="+mn-ea"/>
                <a:ea typeface="+mn-ea"/>
              </a:rPr>
              <a:t>도입 </a:t>
            </a:r>
          </a:p>
        </p:txBody>
      </p:sp>
      <p:sp>
        <p:nvSpPr>
          <p:cNvPr id="3081" name="Rectangle 54"/>
          <p:cNvSpPr>
            <a:spLocks noChangeArrowheads="1"/>
          </p:cNvSpPr>
          <p:nvPr/>
        </p:nvSpPr>
        <p:spPr bwMode="auto">
          <a:xfrm>
            <a:off x="539750" y="4509120"/>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3083" name="Rectangle 54"/>
          <p:cNvSpPr>
            <a:spLocks noChangeArrowheads="1"/>
          </p:cNvSpPr>
          <p:nvPr/>
        </p:nvSpPr>
        <p:spPr bwMode="auto">
          <a:xfrm>
            <a:off x="539750" y="5164138"/>
            <a:ext cx="3600202"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4" name="Text Box 9"/>
          <p:cNvSpPr txBox="1">
            <a:spLocks noChangeArrowheads="1"/>
          </p:cNvSpPr>
          <p:nvPr/>
        </p:nvSpPr>
        <p:spPr bwMode="auto">
          <a:xfrm>
            <a:off x="719138" y="5160963"/>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4</a:t>
            </a:r>
            <a:r>
              <a:rPr lang="en-US" altLang="ko-KR" sz="1400" b="1" dirty="0" smtClean="0">
                <a:solidFill>
                  <a:schemeClr val="bg1"/>
                </a:solidFill>
                <a:latin typeface="+mn-ea"/>
              </a:rPr>
              <a:t>. DH</a:t>
            </a:r>
            <a:r>
              <a:rPr lang="ko-KR" altLang="en-US" sz="1400" b="1" dirty="0" smtClean="0">
                <a:solidFill>
                  <a:schemeClr val="bg1"/>
                </a:solidFill>
                <a:latin typeface="+mn-ea"/>
              </a:rPr>
              <a:t>에 관한 한국 인문학계의 현안</a:t>
            </a:r>
            <a:r>
              <a:rPr lang="en-US" altLang="ko-KR" sz="1400" b="1" dirty="0" smtClean="0">
                <a:solidFill>
                  <a:schemeClr val="bg1"/>
                </a:solidFill>
                <a:latin typeface="+mn-ea"/>
              </a:rPr>
              <a:t> </a:t>
            </a:r>
            <a:endParaRPr lang="ko-KR" altLang="en-US" sz="1400" b="1" dirty="0">
              <a:solidFill>
                <a:schemeClr val="bg1"/>
              </a:solidFill>
              <a:latin typeface="+mn-ea"/>
            </a:endParaRPr>
          </a:p>
        </p:txBody>
      </p:sp>
      <p:sp>
        <p:nvSpPr>
          <p:cNvPr id="12" name="Rectangle 54"/>
          <p:cNvSpPr>
            <a:spLocks noChangeArrowheads="1"/>
          </p:cNvSpPr>
          <p:nvPr/>
        </p:nvSpPr>
        <p:spPr bwMode="auto">
          <a:xfrm>
            <a:off x="575766" y="5808439"/>
            <a:ext cx="3564186" cy="330200"/>
          </a:xfrm>
          <a:prstGeom prst="rect">
            <a:avLst/>
          </a:prstGeom>
          <a:solidFill>
            <a:srgbClr val="92D050"/>
          </a:solidFill>
          <a:ln>
            <a:noFill/>
          </a:ln>
        </p:spPr>
        <p:txBody>
          <a:bodyPr wrap="none" anchor="ctr"/>
          <a:lstStyle>
            <a:lvl1pPr eaLnBrk="0" hangingPunct="0">
              <a:spcBef>
                <a:spcPct val="20000"/>
              </a:spcBef>
              <a:buFont typeface="Wingdings" pitchFamily="2" charset="2"/>
              <a:buChar char="v"/>
              <a:defRPr kumimoji="1" sz="2400">
                <a:solidFill>
                  <a:srgbClr val="002060"/>
                </a:solidFill>
                <a:latin typeface="맑은 고딕" pitchFamily="50" charset="-127"/>
                <a:ea typeface="맑은 고딕" pitchFamily="50" charset="-127"/>
              </a:defRPr>
            </a:lvl1pPr>
            <a:lvl2pPr marL="742950" indent="-285750" eaLnBrk="0" hangingPunct="0">
              <a:spcBef>
                <a:spcPct val="20000"/>
              </a:spcBef>
              <a:buFont typeface="Wingdings" pitchFamily="2" charset="2"/>
              <a:buChar char="§"/>
              <a:defRPr kumimoji="1" sz="2000">
                <a:solidFill>
                  <a:schemeClr val="tx1"/>
                </a:solidFill>
                <a:latin typeface="맑은 고딕" pitchFamily="50" charset="-127"/>
                <a:ea typeface="맑은 고딕" pitchFamily="50" charset="-127"/>
              </a:defRPr>
            </a:lvl2pPr>
            <a:lvl3pPr marL="1143000" indent="-228600" eaLnBrk="0" hangingPunct="0">
              <a:spcBef>
                <a:spcPct val="20000"/>
              </a:spcBef>
              <a:buChar char="•"/>
              <a:defRPr kumimoji="1">
                <a:solidFill>
                  <a:schemeClr val="tx1"/>
                </a:solidFill>
                <a:latin typeface="맑은 고딕" pitchFamily="50" charset="-127"/>
                <a:ea typeface="맑은 고딕" pitchFamily="50" charset="-127"/>
              </a:defRPr>
            </a:lvl3pPr>
            <a:lvl4pPr marL="1600200" indent="-228600" eaLnBrk="0" hangingPunct="0">
              <a:spcBef>
                <a:spcPct val="20000"/>
              </a:spcBef>
              <a:buChar char="–"/>
              <a:defRPr kumimoji="1" sz="1600">
                <a:solidFill>
                  <a:schemeClr val="tx1"/>
                </a:solidFill>
                <a:latin typeface="맑은 고딕" pitchFamily="50" charset="-127"/>
                <a:ea typeface="맑은 고딕" pitchFamily="50" charset="-127"/>
              </a:defRPr>
            </a:lvl4pPr>
            <a:lvl5pPr marL="2057400" indent="-228600" eaLnBrk="0" hangingPunct="0">
              <a:spcBef>
                <a:spcPct val="20000"/>
              </a:spcBef>
              <a:buChar char="»"/>
              <a:defRPr kumimoji="1" sz="14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itchFamily="50" charset="-127"/>
                <a:ea typeface="맑은 고딕" pitchFamily="50" charset="-127"/>
              </a:defRPr>
            </a:lvl9pPr>
          </a:lstStyle>
          <a:p>
            <a:pPr eaLnBrk="1" hangingPunct="1">
              <a:spcBef>
                <a:spcPct val="0"/>
              </a:spcBef>
              <a:buFontTx/>
              <a:buNone/>
              <a:defRPr/>
            </a:pPr>
            <a:endParaRPr lang="ko-KR" altLang="ko-KR" sz="1600" smtClean="0">
              <a:solidFill>
                <a:schemeClr val="tx1"/>
              </a:solidFill>
              <a:latin typeface="굴림" pitchFamily="50" charset="-127"/>
              <a:ea typeface="굴림" pitchFamily="50" charset="-127"/>
            </a:endParaRPr>
          </a:p>
        </p:txBody>
      </p:sp>
      <p:sp>
        <p:nvSpPr>
          <p:cNvPr id="15" name="Text Box 9"/>
          <p:cNvSpPr txBox="1">
            <a:spLocks noChangeArrowheads="1"/>
          </p:cNvSpPr>
          <p:nvPr/>
        </p:nvSpPr>
        <p:spPr bwMode="auto">
          <a:xfrm>
            <a:off x="683568" y="5808439"/>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None/>
              <a:defRPr/>
            </a:pPr>
            <a:r>
              <a:rPr lang="en-US" altLang="ko-KR" sz="1400" b="1" dirty="0">
                <a:solidFill>
                  <a:schemeClr val="bg1"/>
                </a:solidFill>
                <a:latin typeface="+mn-ea"/>
              </a:rPr>
              <a:t>5</a:t>
            </a:r>
            <a:r>
              <a:rPr lang="en-US" altLang="ko-KR" sz="1400" b="1" dirty="0" smtClean="0">
                <a:solidFill>
                  <a:schemeClr val="bg1"/>
                </a:solidFill>
                <a:latin typeface="+mn-ea"/>
              </a:rPr>
              <a:t>. </a:t>
            </a:r>
            <a:r>
              <a:rPr lang="ko-KR" altLang="en-US" sz="1400" b="1" dirty="0" smtClean="0">
                <a:solidFill>
                  <a:schemeClr val="bg1"/>
                </a:solidFill>
                <a:latin typeface="+mn-ea"/>
              </a:rPr>
              <a:t>한국</a:t>
            </a:r>
            <a:r>
              <a:rPr lang="ko-KR" altLang="en-US" sz="1400" b="1" dirty="0">
                <a:solidFill>
                  <a:schemeClr val="bg1"/>
                </a:solidFill>
                <a:latin typeface="+mn-ea"/>
              </a:rPr>
              <a:t>적</a:t>
            </a:r>
            <a:r>
              <a:rPr lang="ko-KR" altLang="en-US" sz="1400" b="1" dirty="0" smtClean="0">
                <a:solidFill>
                  <a:schemeClr val="bg1"/>
                </a:solidFill>
                <a:latin typeface="+mn-ea"/>
              </a:rPr>
              <a:t> </a:t>
            </a:r>
            <a:r>
              <a:rPr lang="en-US" altLang="ko-KR" sz="1400" b="1" dirty="0" smtClean="0">
                <a:solidFill>
                  <a:schemeClr val="bg1"/>
                </a:solidFill>
                <a:latin typeface="+mn-ea"/>
              </a:rPr>
              <a:t>DH</a:t>
            </a:r>
            <a:r>
              <a:rPr lang="ko-KR" altLang="en-US" sz="1400" b="1" dirty="0" smtClean="0">
                <a:solidFill>
                  <a:schemeClr val="bg1"/>
                </a:solidFill>
                <a:latin typeface="+mn-ea"/>
              </a:rPr>
              <a:t>의 미래 과제</a:t>
            </a:r>
            <a:endParaRPr lang="ko-KR" altLang="en-US" sz="1400" b="1" dirty="0">
              <a:solidFill>
                <a:schemeClr val="bg1"/>
              </a:solidFill>
              <a:latin typeface="+mn-ea"/>
            </a:endParaRPr>
          </a:p>
        </p:txBody>
      </p:sp>
      <p:sp>
        <p:nvSpPr>
          <p:cNvPr id="16" name="Text Box 9"/>
          <p:cNvSpPr txBox="1">
            <a:spLocks noChangeArrowheads="1"/>
          </p:cNvSpPr>
          <p:nvPr/>
        </p:nvSpPr>
        <p:spPr bwMode="auto">
          <a:xfrm>
            <a:off x="683568" y="4509120"/>
            <a:ext cx="3456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smtClean="0">
                <a:solidFill>
                  <a:schemeClr val="bg1"/>
                </a:solidFill>
                <a:latin typeface="+mn-ea"/>
                <a:ea typeface="+mn-ea"/>
              </a:rPr>
              <a:t>3. </a:t>
            </a:r>
            <a:r>
              <a:rPr lang="ko-KR" altLang="en-US" sz="1400" b="1" dirty="0" err="1" smtClean="0">
                <a:solidFill>
                  <a:schemeClr val="bg1"/>
                </a:solidFill>
                <a:latin typeface="+mn-ea"/>
                <a:ea typeface="+mn-ea"/>
              </a:rPr>
              <a:t>문화콘텐츠학</a:t>
            </a:r>
            <a:r>
              <a:rPr lang="ko-KR" altLang="en-US" sz="1400" b="1" dirty="0" smtClean="0">
                <a:solidFill>
                  <a:schemeClr val="bg1"/>
                </a:solidFill>
                <a:latin typeface="+mn-ea"/>
                <a:ea typeface="+mn-ea"/>
              </a:rPr>
              <a:t> </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한국적 </a:t>
            </a:r>
            <a:r>
              <a:rPr lang="en-US" altLang="ko-KR" sz="1400" b="1" dirty="0" smtClean="0">
                <a:solidFill>
                  <a:schemeClr val="bg1"/>
                </a:solidFill>
                <a:latin typeface="+mn-ea"/>
                <a:ea typeface="+mn-ea"/>
              </a:rPr>
              <a:t>DH</a:t>
            </a:r>
            <a:r>
              <a:rPr lang="ko-KR" altLang="en-US" sz="1400" b="1" dirty="0" smtClean="0">
                <a:solidFill>
                  <a:schemeClr val="bg1"/>
                </a:solidFill>
                <a:latin typeface="+mn-ea"/>
                <a:ea typeface="+mn-ea"/>
              </a:rPr>
              <a:t>의 모태</a:t>
            </a:r>
          </a:p>
        </p:txBody>
      </p:sp>
    </p:spTree>
    <p:extLst>
      <p:ext uri="{BB962C8B-B14F-4D97-AF65-F5344CB8AC3E}">
        <p14:creationId xmlns:p14="http://schemas.microsoft.com/office/powerpoint/2010/main" val="1689960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243"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244"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en-US" altLang="ko-KR" sz="1500" dirty="0">
                <a:latin typeface="Times New Roman" panose="02020603050405020304" pitchFamily="18" charset="0"/>
                <a:cs typeface="Times New Roman" panose="02020603050405020304" pitchFamily="18" charset="0"/>
              </a:rPr>
              <a:t>Edward </a:t>
            </a:r>
            <a:r>
              <a:rPr lang="en-US" altLang="ko-KR" sz="1500" dirty="0" smtClean="0">
                <a:latin typeface="Times New Roman" panose="02020603050405020304" pitchFamily="18" charset="0"/>
                <a:cs typeface="Times New Roman" panose="02020603050405020304" pitchFamily="18" charset="0"/>
              </a:rPr>
              <a:t>Wagner </a:t>
            </a:r>
            <a:r>
              <a:rPr lang="en-US" altLang="ko-KR" sz="1500" dirty="0">
                <a:latin typeface="Times New Roman" panose="02020603050405020304" pitchFamily="18" charset="0"/>
                <a:cs typeface="Times New Roman" panose="02020603050405020304" pitchFamily="18" charset="0"/>
              </a:rPr>
              <a:t>(1924-2001</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3" name="직사각형 2"/>
          <p:cNvSpPr/>
          <p:nvPr/>
        </p:nvSpPr>
        <p:spPr>
          <a:xfrm>
            <a:off x="251520" y="1049558"/>
            <a:ext cx="5832648" cy="5170646"/>
          </a:xfrm>
          <a:prstGeom prst="rect">
            <a:avLst/>
          </a:prstGeom>
        </p:spPr>
        <p:txBody>
          <a:bodyPr wrap="square">
            <a:spAutoFit/>
          </a:bodyPr>
          <a:lstStyle/>
          <a:p>
            <a:pPr marL="285750" indent="-285750">
              <a:buFont typeface="Wingdings" panose="05000000000000000000" pitchFamily="2" charset="2"/>
              <a:buChar char="v"/>
            </a:pPr>
            <a:r>
              <a:rPr lang="en-US" altLang="ko-KR" dirty="0" smtClean="0">
                <a:latin typeface="Times New Roman" panose="02020603050405020304" pitchFamily="18" charset="0"/>
                <a:cs typeface="Times New Roman" panose="02020603050405020304" pitchFamily="18" charset="0"/>
              </a:rPr>
              <a:t>Edward Wagner – </a:t>
            </a:r>
            <a:r>
              <a:rPr lang="en-US" altLang="ko-KR" dirty="0" smtClean="0">
                <a:latin typeface="Times New Roman" panose="02020603050405020304" pitchFamily="18" charset="0"/>
                <a:ea typeface="+mn-ea"/>
                <a:cs typeface="Times New Roman" panose="02020603050405020304" pitchFamily="18" charset="0"/>
              </a:rPr>
              <a:t>The </a:t>
            </a:r>
            <a:r>
              <a:rPr lang="en-US" altLang="ko-KR" dirty="0">
                <a:latin typeface="Times New Roman" panose="02020603050405020304" pitchFamily="18" charset="0"/>
                <a:ea typeface="+mn-ea"/>
                <a:cs typeface="Times New Roman" panose="02020603050405020304" pitchFamily="18" charset="0"/>
              </a:rPr>
              <a:t>f</a:t>
            </a:r>
            <a:r>
              <a:rPr lang="en-US" altLang="ko-KR" dirty="0" smtClean="0">
                <a:latin typeface="Times New Roman" panose="02020603050405020304" pitchFamily="18" charset="0"/>
                <a:ea typeface="+mn-ea"/>
                <a:cs typeface="Times New Roman" panose="02020603050405020304" pitchFamily="18" charset="0"/>
              </a:rPr>
              <a:t>irst DH scholar in Korean Studies</a:t>
            </a:r>
          </a:p>
          <a:p>
            <a:pPr marL="285750" indent="-285750">
              <a:buFont typeface="Wingdings" panose="05000000000000000000" pitchFamily="2" charset="2"/>
              <a:buChar char="§"/>
            </a:pPr>
            <a:endParaRPr lang="en-US" altLang="ko-KR" dirty="0" smtClean="0">
              <a:latin typeface="+mn-ea"/>
              <a:ea typeface="+mn-ea"/>
              <a:cs typeface="Times New Roman" panose="02020603050405020304" pitchFamily="18" charset="0"/>
            </a:endParaRPr>
          </a:p>
          <a:p>
            <a:pPr marL="271463"/>
            <a:r>
              <a:rPr lang="en-US" altLang="ko-KR" dirty="0" smtClean="0">
                <a:latin typeface="Times New Roman" panose="02020603050405020304" pitchFamily="18" charset="0"/>
                <a:cs typeface="Times New Roman" panose="02020603050405020304" pitchFamily="18" charset="0"/>
              </a:rPr>
              <a:t>“Edward </a:t>
            </a:r>
            <a:r>
              <a:rPr lang="en-US" altLang="ko-KR" dirty="0">
                <a:latin typeface="Times New Roman" panose="02020603050405020304" pitchFamily="18" charset="0"/>
                <a:cs typeface="Times New Roman" panose="02020603050405020304" pitchFamily="18" charset="0"/>
              </a:rPr>
              <a:t>Willet </a:t>
            </a:r>
            <a:r>
              <a:rPr lang="en-US" altLang="ko-KR" dirty="0" smtClean="0">
                <a:latin typeface="Times New Roman" panose="02020603050405020304" pitchFamily="18" charset="0"/>
                <a:cs typeface="Times New Roman" panose="02020603050405020304" pitchFamily="18" charset="0"/>
              </a:rPr>
              <a:t>Wagner, </a:t>
            </a:r>
            <a:r>
              <a:rPr lang="en-US" altLang="ko-KR" dirty="0">
                <a:latin typeface="Times New Roman" panose="02020603050405020304" pitchFamily="18" charset="0"/>
                <a:cs typeface="Times New Roman" panose="02020603050405020304" pitchFamily="18" charset="0"/>
              </a:rPr>
              <a:t>the doyen of Korean studies in the United States, served the cornerstone of the Korean program at Harvard for over three decades, chaired the Department of Far Eastern Languages during the early 1970s, and through his scholarship and students, did much to reorient scholarly understanding of the </a:t>
            </a:r>
            <a:r>
              <a:rPr lang="en-US" altLang="ko-KR" dirty="0" err="1">
                <a:latin typeface="Times New Roman" panose="02020603050405020304" pitchFamily="18" charset="0"/>
                <a:cs typeface="Times New Roman" panose="02020603050405020304" pitchFamily="18" charset="0"/>
              </a:rPr>
              <a:t>Chosŏn</a:t>
            </a:r>
            <a:r>
              <a:rPr lang="en-US" altLang="ko-KR" dirty="0">
                <a:latin typeface="Times New Roman" panose="02020603050405020304" pitchFamily="18" charset="0"/>
                <a:cs typeface="Times New Roman" panose="02020603050405020304" pitchFamily="18" charset="0"/>
              </a:rPr>
              <a:t> period (1392-1910). </a:t>
            </a:r>
            <a:endParaRPr lang="en-US" altLang="ko-KR" dirty="0" smtClean="0">
              <a:latin typeface="Times New Roman" panose="02020603050405020304" pitchFamily="18" charset="0"/>
              <a:cs typeface="Times New Roman" panose="02020603050405020304" pitchFamily="18" charset="0"/>
            </a:endParaRPr>
          </a:p>
          <a:p>
            <a:pPr marL="271463"/>
            <a:r>
              <a:rPr lang="en-US" altLang="ko-KR" dirty="0" smtClean="0">
                <a:latin typeface="Times New Roman" panose="02020603050405020304" pitchFamily="18" charset="0"/>
                <a:cs typeface="Times New Roman" panose="02020603050405020304" pitchFamily="18" charset="0"/>
              </a:rPr>
              <a:t>……</a:t>
            </a:r>
          </a:p>
          <a:p>
            <a:pPr marL="271463"/>
            <a:r>
              <a:rPr lang="en-US" altLang="ko-KR" dirty="0">
                <a:latin typeface="Times New Roman" panose="02020603050405020304" pitchFamily="18" charset="0"/>
                <a:cs typeface="Times New Roman" panose="02020603050405020304" pitchFamily="18" charset="0"/>
              </a:rPr>
              <a:t>H</a:t>
            </a:r>
            <a:r>
              <a:rPr lang="en-US" altLang="ko-KR" dirty="0" smtClean="0">
                <a:latin typeface="Times New Roman" panose="02020603050405020304" pitchFamily="18" charset="0"/>
                <a:cs typeface="Times New Roman" panose="02020603050405020304" pitchFamily="18" charset="0"/>
              </a:rPr>
              <a:t>e translated </a:t>
            </a:r>
            <a:r>
              <a:rPr lang="en-US" altLang="ko-KR" dirty="0">
                <a:latin typeface="Times New Roman" panose="02020603050405020304" pitchFamily="18" charset="0"/>
                <a:cs typeface="Times New Roman" panose="02020603050405020304" pitchFamily="18" charset="0"/>
              </a:rPr>
              <a:t>a major textbook by his colleague and Yi </a:t>
            </a:r>
            <a:r>
              <a:rPr lang="en-US" altLang="ko-KR" dirty="0" err="1">
                <a:latin typeface="Times New Roman" panose="02020603050405020304" pitchFamily="18" charset="0"/>
                <a:cs typeface="Times New Roman" panose="02020603050405020304" pitchFamily="18" charset="0"/>
              </a:rPr>
              <a:t>Kibaek</a:t>
            </a:r>
            <a:r>
              <a:rPr lang="en-US" altLang="ko-KR" dirty="0">
                <a:latin typeface="Times New Roman" panose="02020603050405020304" pitchFamily="18" charset="0"/>
                <a:cs typeface="Times New Roman" panose="02020603050405020304" pitchFamily="18" charset="0"/>
              </a:rPr>
              <a:t> entitled A New History of Korea (1984). Heralded for its attention to detail and skillful translation, the work remains a standard reference for English-speaking students and scholars of Korean history</a:t>
            </a:r>
            <a:r>
              <a:rPr lang="en-US" altLang="ko-KR" dirty="0" smtClean="0">
                <a:latin typeface="Times New Roman" panose="02020603050405020304" pitchFamily="18" charset="0"/>
                <a:cs typeface="Times New Roman" panose="02020603050405020304" pitchFamily="18" charset="0"/>
              </a:rPr>
              <a:t>.”</a:t>
            </a:r>
          </a:p>
          <a:p>
            <a:pPr marL="271463">
              <a:lnSpc>
                <a:spcPct val="150000"/>
              </a:lnSpc>
            </a:pPr>
            <a:r>
              <a:rPr lang="en-US" altLang="ko-KR" sz="1400" dirty="0" smtClean="0">
                <a:solidFill>
                  <a:schemeClr val="accent3">
                    <a:lumMod val="50000"/>
                  </a:schemeClr>
                </a:solidFill>
                <a:latin typeface="Times New Roman" panose="02020603050405020304" pitchFamily="18" charset="0"/>
                <a:cs typeface="Times New Roman" panose="02020603050405020304" pitchFamily="18" charset="0"/>
              </a:rPr>
              <a:t>(Faculty </a:t>
            </a:r>
            <a:r>
              <a:rPr lang="en-US" altLang="ko-KR" sz="1400" dirty="0">
                <a:solidFill>
                  <a:schemeClr val="accent3">
                    <a:lumMod val="50000"/>
                  </a:schemeClr>
                </a:solidFill>
                <a:latin typeface="Times New Roman" panose="02020603050405020304" pitchFamily="18" charset="0"/>
                <a:cs typeface="Times New Roman" panose="02020603050405020304" pitchFamily="18" charset="0"/>
              </a:rPr>
              <a:t>of Arts and Sciences - Memorial Minute, Harvard Gazette, March 22, 2007</a:t>
            </a:r>
            <a:r>
              <a:rPr lang="en-US" altLang="ko-KR" sz="1400" dirty="0" smtClean="0">
                <a:solidFill>
                  <a:schemeClr val="accent3">
                    <a:lumMod val="50000"/>
                  </a:schemeClr>
                </a:solidFill>
                <a:latin typeface="Times New Roman" panose="02020603050405020304" pitchFamily="18" charset="0"/>
                <a:cs typeface="Times New Roman" panose="02020603050405020304" pitchFamily="18" charset="0"/>
              </a:rPr>
              <a:t>.)</a:t>
            </a:r>
          </a:p>
          <a:p>
            <a:endParaRPr lang="en-US" altLang="ko-KR" dirty="0"/>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319" y="1750181"/>
            <a:ext cx="2437633" cy="347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2" name="직사각형 1"/>
          <p:cNvSpPr/>
          <p:nvPr/>
        </p:nvSpPr>
        <p:spPr>
          <a:xfrm>
            <a:off x="6444208" y="5229200"/>
            <a:ext cx="2437633" cy="1323439"/>
          </a:xfrm>
          <a:prstGeom prst="rect">
            <a:avLst/>
          </a:prstGeom>
        </p:spPr>
        <p:txBody>
          <a:bodyPr wrap="square">
            <a:spAutoFit/>
          </a:bodyPr>
          <a:lstStyle/>
          <a:p>
            <a:r>
              <a:rPr lang="en-US" altLang="ko-KR" sz="1000" dirty="0" smtClean="0">
                <a:solidFill>
                  <a:schemeClr val="accent3">
                    <a:lumMod val="50000"/>
                  </a:schemeClr>
                </a:solidFill>
                <a:latin typeface="+mn-ea"/>
              </a:rPr>
              <a:t>1946-48</a:t>
            </a:r>
            <a:r>
              <a:rPr lang="en-US" altLang="ko-KR" sz="1000" dirty="0">
                <a:solidFill>
                  <a:schemeClr val="accent3">
                    <a:lumMod val="50000"/>
                  </a:schemeClr>
                </a:solidFill>
                <a:latin typeface="+mn-ea"/>
              </a:rPr>
              <a:t>,  </a:t>
            </a:r>
            <a:r>
              <a:rPr lang="en-US" altLang="ko-KR" sz="1000" dirty="0" smtClean="0">
                <a:solidFill>
                  <a:schemeClr val="accent3">
                    <a:lumMod val="50000"/>
                  </a:schemeClr>
                </a:solidFill>
                <a:latin typeface="+mn-ea"/>
              </a:rPr>
              <a:t>Edward Wagner served </a:t>
            </a:r>
            <a:r>
              <a:rPr lang="en-US" altLang="ko-KR" sz="1000" dirty="0">
                <a:solidFill>
                  <a:schemeClr val="accent3">
                    <a:lumMod val="50000"/>
                  </a:schemeClr>
                </a:solidFill>
                <a:latin typeface="+mn-ea"/>
              </a:rPr>
              <a:t>as a civilian military advisor to the American military government in Korea. </a:t>
            </a:r>
            <a:endParaRPr lang="en-US" altLang="ko-KR" sz="1000" dirty="0" smtClean="0">
              <a:solidFill>
                <a:schemeClr val="accent3">
                  <a:lumMod val="50000"/>
                </a:schemeClr>
              </a:solidFill>
              <a:latin typeface="+mn-ea"/>
            </a:endParaRPr>
          </a:p>
          <a:p>
            <a:r>
              <a:rPr lang="en-US" altLang="ko-KR" sz="1000" dirty="0" smtClean="0">
                <a:solidFill>
                  <a:schemeClr val="accent3">
                    <a:lumMod val="50000"/>
                  </a:schemeClr>
                </a:solidFill>
                <a:latin typeface="+mn-ea"/>
              </a:rPr>
              <a:t>He </a:t>
            </a:r>
            <a:r>
              <a:rPr lang="en-US" altLang="ko-KR" sz="1000" dirty="0">
                <a:solidFill>
                  <a:schemeClr val="accent3">
                    <a:lumMod val="50000"/>
                  </a:schemeClr>
                </a:solidFill>
                <a:latin typeface="+mn-ea"/>
              </a:rPr>
              <a:t>returned to Harvard in 1949, earning his undergraduate degree and stayed on to earn his master's and doctorate. </a:t>
            </a:r>
            <a:endParaRPr lang="ko-KR" altLang="en-US" sz="1000" dirty="0"/>
          </a:p>
        </p:txBody>
      </p:sp>
      <p:sp>
        <p:nvSpPr>
          <p:cNvPr id="11"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295662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p:cNvSpPr/>
          <p:nvPr/>
        </p:nvSpPr>
        <p:spPr>
          <a:xfrm>
            <a:off x="1043608" y="1340768"/>
            <a:ext cx="7560840"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701673" y="836712"/>
            <a:ext cx="7974781" cy="5663089"/>
          </a:xfrm>
          <a:prstGeom prst="rect">
            <a:avLst/>
          </a:prstGeom>
        </p:spPr>
        <p:txBody>
          <a:bodyPr wrap="square">
            <a:spAutoFit/>
          </a:bodyPr>
          <a:lstStyle/>
          <a:p>
            <a:pPr marL="285750" indent="-285750">
              <a:buFont typeface="Wingdings" panose="05000000000000000000" pitchFamily="2" charset="2"/>
              <a:buChar char="v"/>
            </a:pPr>
            <a:r>
              <a:rPr lang="ko-KR" altLang="en-US" dirty="0" smtClean="0">
                <a:latin typeface="+mn-ea"/>
                <a:ea typeface="+mn-ea"/>
                <a:cs typeface="Times New Roman" panose="02020603050405020304" pitchFamily="18" charset="0"/>
              </a:rPr>
              <a:t>문과방목 전산화 </a:t>
            </a:r>
            <a:r>
              <a:rPr lang="en-US" altLang="ko-KR" dirty="0" err="1" smtClean="0">
                <a:latin typeface="Times New Roman" panose="02020603050405020304" pitchFamily="18" charset="0"/>
                <a:cs typeface="Times New Roman" panose="02020603050405020304" pitchFamily="18" charset="0"/>
              </a:rPr>
              <a:t>Munkwa</a:t>
            </a:r>
            <a:r>
              <a:rPr lang="en-US" altLang="ko-KR" dirty="0" smtClean="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Project: the lifelong work of Professor Wagner. </a:t>
            </a:r>
          </a:p>
          <a:p>
            <a:endParaRPr lang="en-US" altLang="ko-KR" dirty="0">
              <a:latin typeface="Times New Roman" panose="02020603050405020304" pitchFamily="18" charset="0"/>
              <a:cs typeface="Times New Roman" panose="02020603050405020304" pitchFamily="18" charset="0"/>
            </a:endParaRPr>
          </a:p>
          <a:p>
            <a:pPr marL="358775"/>
            <a:r>
              <a:rPr lang="en-US" altLang="ko-KR" dirty="0" smtClean="0">
                <a:latin typeface="Times New Roman" panose="02020603050405020304" pitchFamily="18" charset="0"/>
                <a:cs typeface="Times New Roman" panose="02020603050405020304" pitchFamily="18" charset="0"/>
              </a:rPr>
              <a:t>“ </a:t>
            </a:r>
            <a:r>
              <a:rPr lang="en-US" altLang="ko-KR" dirty="0" err="1" smtClean="0">
                <a:latin typeface="Times New Roman" panose="02020603050405020304" pitchFamily="18" charset="0"/>
                <a:cs typeface="Times New Roman" panose="02020603050405020304" pitchFamily="18" charset="0"/>
              </a:rPr>
              <a:t>Munkwa</a:t>
            </a:r>
            <a:r>
              <a:rPr lang="en-US" altLang="ko-KR" dirty="0">
                <a:latin typeface="Times New Roman" panose="02020603050405020304" pitchFamily="18" charset="0"/>
                <a:cs typeface="Times New Roman" panose="02020603050405020304" pitchFamily="18" charset="0"/>
              </a:rPr>
              <a:t>, the higher civil service examinations, were the primary means of recruiting officials for major central and provincial government posts during the </a:t>
            </a:r>
            <a:r>
              <a:rPr lang="en-US" altLang="ko-KR" dirty="0" err="1" smtClean="0">
                <a:latin typeface="Times New Roman" panose="02020603050405020304" pitchFamily="18" charset="0"/>
                <a:cs typeface="Times New Roman" panose="02020603050405020304" pitchFamily="18" charset="0"/>
              </a:rPr>
              <a:t>Chosŏn</a:t>
            </a:r>
            <a:r>
              <a:rPr lang="en-US" altLang="ko-KR" dirty="0" smtClean="0">
                <a:latin typeface="Times New Roman" panose="02020603050405020304" pitchFamily="18" charset="0"/>
                <a:cs typeface="Times New Roman" panose="02020603050405020304" pitchFamily="18" charset="0"/>
              </a:rPr>
              <a:t> dynasty </a:t>
            </a:r>
            <a:r>
              <a:rPr lang="en-US" altLang="ko-KR" dirty="0">
                <a:latin typeface="Times New Roman" panose="02020603050405020304" pitchFamily="18" charset="0"/>
                <a:cs typeface="Times New Roman" panose="02020603050405020304" pitchFamily="18" charset="0"/>
              </a:rPr>
              <a:t>(1392–1910). The </a:t>
            </a:r>
            <a:r>
              <a:rPr lang="en-US" altLang="ko-KR" dirty="0" err="1">
                <a:latin typeface="Times New Roman" panose="02020603050405020304" pitchFamily="18" charset="0"/>
                <a:cs typeface="Times New Roman" panose="02020603050405020304" pitchFamily="18" charset="0"/>
              </a:rPr>
              <a:t>Munkwa</a:t>
            </a:r>
            <a:r>
              <a:rPr lang="en-US" altLang="ko-KR" dirty="0">
                <a:latin typeface="Times New Roman" panose="02020603050405020304" pitchFamily="18" charset="0"/>
                <a:cs typeface="Times New Roman" panose="02020603050405020304" pitchFamily="18" charset="0"/>
              </a:rPr>
              <a:t> Project was launched by Professor Wagner in 1967, in collaboration with the late Professor Song Jun-ho and with long-term financial </a:t>
            </a:r>
            <a:r>
              <a:rPr lang="en-US" altLang="ko-KR" dirty="0" smtClean="0">
                <a:latin typeface="Times New Roman" panose="02020603050405020304" pitchFamily="18" charset="0"/>
                <a:cs typeface="Times New Roman" panose="02020603050405020304" pitchFamily="18" charset="0"/>
              </a:rPr>
              <a:t>support from </a:t>
            </a:r>
            <a:r>
              <a:rPr lang="en-US" altLang="ko-KR" dirty="0">
                <a:latin typeface="Times New Roman" panose="02020603050405020304" pitchFamily="18" charset="0"/>
                <a:cs typeface="Times New Roman" panose="02020603050405020304" pitchFamily="18" charset="0"/>
              </a:rPr>
              <a:t>the Harvard-</a:t>
            </a:r>
            <a:r>
              <a:rPr lang="en-US" altLang="ko-KR" dirty="0" err="1">
                <a:latin typeface="Times New Roman" panose="02020603050405020304" pitchFamily="18" charset="0"/>
                <a:cs typeface="Times New Roman" panose="02020603050405020304" pitchFamily="18" charset="0"/>
              </a:rPr>
              <a:t>Yenching</a:t>
            </a:r>
            <a:r>
              <a:rPr lang="en-US" altLang="ko-KR" dirty="0">
                <a:latin typeface="Times New Roman" panose="02020603050405020304" pitchFamily="18" charset="0"/>
                <a:cs typeface="Times New Roman" panose="02020603050405020304" pitchFamily="18" charset="0"/>
              </a:rPr>
              <a:t> Institute. Its purpose was primarily to computerize data related to more than 14,600 men who passed the </a:t>
            </a:r>
            <a:r>
              <a:rPr lang="en-US" altLang="ko-KR" dirty="0" err="1">
                <a:latin typeface="Times New Roman" panose="02020603050405020304" pitchFamily="18" charset="0"/>
                <a:cs typeface="Times New Roman" panose="02020603050405020304" pitchFamily="18" charset="0"/>
              </a:rPr>
              <a:t>munkwa</a:t>
            </a:r>
            <a:r>
              <a:rPr lang="en-US" altLang="ko-KR" dirty="0">
                <a:latin typeface="Times New Roman" panose="02020603050405020304" pitchFamily="18" charset="0"/>
                <a:cs typeface="Times New Roman" panose="02020603050405020304" pitchFamily="18" charset="0"/>
              </a:rPr>
              <a:t> during the </a:t>
            </a:r>
            <a:r>
              <a:rPr lang="en-US" altLang="ko-KR" dirty="0" err="1">
                <a:latin typeface="Times New Roman" panose="02020603050405020304" pitchFamily="18" charset="0"/>
                <a:cs typeface="Times New Roman" panose="02020603050405020304" pitchFamily="18" charset="0"/>
              </a:rPr>
              <a:t>Chosŏn</a:t>
            </a:r>
            <a:r>
              <a:rPr lang="en-US" altLang="ko-KR" dirty="0">
                <a:latin typeface="Times New Roman" panose="02020603050405020304" pitchFamily="18" charset="0"/>
                <a:cs typeface="Times New Roman" panose="02020603050405020304" pitchFamily="18" charset="0"/>
              </a:rPr>
              <a:t> dynasty, </a:t>
            </a:r>
            <a:r>
              <a:rPr lang="en-US" altLang="ko-KR" dirty="0" smtClean="0">
                <a:latin typeface="Times New Roman" panose="02020603050405020304" pitchFamily="18" charset="0"/>
                <a:cs typeface="Times New Roman" panose="02020603050405020304" pitchFamily="18" charset="0"/>
              </a:rPr>
              <a:t>as well </a:t>
            </a:r>
            <a:r>
              <a:rPr lang="en-US" altLang="ko-KR" dirty="0">
                <a:latin typeface="Times New Roman" panose="02020603050405020304" pitchFamily="18" charset="0"/>
                <a:cs typeface="Times New Roman" panose="02020603050405020304" pitchFamily="18" charset="0"/>
              </a:rPr>
              <a:t>as their close relatives.</a:t>
            </a:r>
          </a:p>
          <a:p>
            <a:pPr marL="358775"/>
            <a:r>
              <a:rPr lang="en-US" altLang="ko-KR" dirty="0">
                <a:latin typeface="Times New Roman" panose="02020603050405020304" pitchFamily="18" charset="0"/>
                <a:cs typeface="Times New Roman" panose="02020603050405020304" pitchFamily="18" charset="0"/>
              </a:rPr>
              <a:t>Raw data come from a number of sources, including the so-called </a:t>
            </a:r>
            <a:r>
              <a:rPr lang="en-US" altLang="ko-KR" dirty="0" err="1">
                <a:latin typeface="Times New Roman" panose="02020603050405020304" pitchFamily="18" charset="0"/>
                <a:cs typeface="Times New Roman" panose="02020603050405020304" pitchFamily="18" charset="0"/>
              </a:rPr>
              <a:t>pangmok</a:t>
            </a:r>
            <a:r>
              <a:rPr lang="en-US" altLang="ko-KR" dirty="0">
                <a:latin typeface="Times New Roman" panose="02020603050405020304" pitchFamily="18" charset="0"/>
                <a:cs typeface="Times New Roman" panose="02020603050405020304" pitchFamily="18" charset="0"/>
              </a:rPr>
              <a:t> in particular. A </a:t>
            </a:r>
            <a:r>
              <a:rPr lang="en-US" altLang="ko-KR" dirty="0" err="1">
                <a:latin typeface="Times New Roman" panose="02020603050405020304" pitchFamily="18" charset="0"/>
                <a:cs typeface="Times New Roman" panose="02020603050405020304" pitchFamily="18" charset="0"/>
              </a:rPr>
              <a:t>pangmok</a:t>
            </a:r>
            <a:r>
              <a:rPr lang="en-US" altLang="ko-KR" dirty="0">
                <a:latin typeface="Times New Roman" panose="02020603050405020304" pitchFamily="18" charset="0"/>
                <a:cs typeface="Times New Roman" panose="02020603050405020304" pitchFamily="18" charset="0"/>
              </a:rPr>
              <a:t> is a list of successful candidates of a particular </a:t>
            </a:r>
            <a:r>
              <a:rPr lang="en-US" altLang="ko-KR" dirty="0" err="1">
                <a:latin typeface="Times New Roman" panose="02020603050405020304" pitchFamily="18" charset="0"/>
                <a:cs typeface="Times New Roman" panose="02020603050405020304" pitchFamily="18" charset="0"/>
              </a:rPr>
              <a:t>munkwa</a:t>
            </a:r>
            <a:r>
              <a:rPr lang="en-US" altLang="ko-KR" dirty="0">
                <a:latin typeface="Times New Roman" panose="02020603050405020304" pitchFamily="18" charset="0"/>
                <a:cs typeface="Times New Roman" panose="02020603050405020304" pitchFamily="18" charset="0"/>
              </a:rPr>
              <a:t> </a:t>
            </a:r>
            <a:r>
              <a:rPr lang="en-US" altLang="ko-KR" dirty="0" smtClean="0">
                <a:latin typeface="Times New Roman" panose="02020603050405020304" pitchFamily="18" charset="0"/>
                <a:cs typeface="Times New Roman" panose="02020603050405020304" pitchFamily="18" charset="0"/>
              </a:rPr>
              <a:t>exam. The </a:t>
            </a:r>
            <a:r>
              <a:rPr lang="en-US" altLang="ko-KR" dirty="0">
                <a:latin typeface="Times New Roman" panose="02020603050405020304" pitchFamily="18" charset="0"/>
                <a:cs typeface="Times New Roman" panose="02020603050405020304" pitchFamily="18" charset="0"/>
              </a:rPr>
              <a:t>roster usually has information not only on the person who earned the </a:t>
            </a:r>
            <a:r>
              <a:rPr lang="en-US" altLang="ko-KR" dirty="0" err="1" smtClean="0">
                <a:latin typeface="Times New Roman" panose="02020603050405020304" pitchFamily="18" charset="0"/>
                <a:cs typeface="Times New Roman" panose="02020603050405020304" pitchFamily="18" charset="0"/>
              </a:rPr>
              <a:t>munkwa</a:t>
            </a:r>
            <a:r>
              <a:rPr lang="en-US" altLang="ko-KR" dirty="0" smtClean="0">
                <a:latin typeface="Times New Roman" panose="02020603050405020304" pitchFamily="18" charset="0"/>
                <a:cs typeface="Times New Roman" panose="02020603050405020304" pitchFamily="18" charset="0"/>
              </a:rPr>
              <a:t> degree </a:t>
            </a:r>
            <a:r>
              <a:rPr lang="en-US" altLang="ko-KR" dirty="0">
                <a:latin typeface="Times New Roman" panose="02020603050405020304" pitchFamily="18" charset="0"/>
                <a:cs typeface="Times New Roman" panose="02020603050405020304" pitchFamily="18" charset="0"/>
              </a:rPr>
              <a:t>but on his four ancestors’ names, clan seat, residence, former occupation and status, etc. Professor Wagner corroborated information obtained from the roster </a:t>
            </a:r>
            <a:r>
              <a:rPr lang="en-US" altLang="ko-KR" dirty="0" smtClean="0">
                <a:latin typeface="Times New Roman" panose="02020603050405020304" pitchFamily="18" charset="0"/>
                <a:cs typeface="Times New Roman" panose="02020603050405020304" pitchFamily="18" charset="0"/>
              </a:rPr>
              <a:t>with many </a:t>
            </a:r>
            <a:r>
              <a:rPr lang="en-US" altLang="ko-KR" dirty="0">
                <a:latin typeface="Times New Roman" panose="02020603050405020304" pitchFamily="18" charset="0"/>
                <a:cs typeface="Times New Roman" panose="02020603050405020304" pitchFamily="18" charset="0"/>
              </a:rPr>
              <a:t>other sources and developed a database known as the </a:t>
            </a:r>
            <a:r>
              <a:rPr lang="en-US" altLang="ko-KR" dirty="0" err="1">
                <a:latin typeface="Times New Roman" panose="02020603050405020304" pitchFamily="18" charset="0"/>
                <a:cs typeface="Times New Roman" panose="02020603050405020304" pitchFamily="18" charset="0"/>
              </a:rPr>
              <a:t>Munkwa</a:t>
            </a:r>
            <a:r>
              <a:rPr lang="en-US" altLang="ko-KR" dirty="0">
                <a:latin typeface="Times New Roman" panose="02020603050405020304" pitchFamily="18" charset="0"/>
                <a:cs typeface="Times New Roman" panose="02020603050405020304" pitchFamily="18" charset="0"/>
              </a:rPr>
              <a:t> Project</a:t>
            </a:r>
            <a:r>
              <a:rPr lang="en-US" altLang="ko-KR" dirty="0" smtClean="0">
                <a:latin typeface="Times New Roman" panose="02020603050405020304" pitchFamily="18" charset="0"/>
                <a:cs typeface="Times New Roman" panose="02020603050405020304" pitchFamily="18" charset="0"/>
              </a:rPr>
              <a:t>.” </a:t>
            </a:r>
            <a:r>
              <a:rPr lang="en-US" altLang="ko-KR" sz="1400" dirty="0" smtClean="0">
                <a:solidFill>
                  <a:schemeClr val="accent3">
                    <a:lumMod val="50000"/>
                  </a:schemeClr>
                </a:solidFill>
                <a:latin typeface="Times New Roman" panose="02020603050405020304" pitchFamily="18" charset="0"/>
                <a:cs typeface="Times New Roman" panose="02020603050405020304" pitchFamily="18" charset="0"/>
              </a:rPr>
              <a:t>(Sun </a:t>
            </a:r>
            <a:r>
              <a:rPr lang="en-US" altLang="ko-KR" sz="1400" dirty="0" err="1">
                <a:solidFill>
                  <a:schemeClr val="accent3">
                    <a:lumMod val="50000"/>
                  </a:schemeClr>
                </a:solidFill>
                <a:latin typeface="Times New Roman" panose="02020603050405020304" pitchFamily="18" charset="0"/>
                <a:cs typeface="Times New Roman" panose="02020603050405020304" pitchFamily="18" charset="0"/>
              </a:rPr>
              <a:t>Joo</a:t>
            </a:r>
            <a:r>
              <a:rPr lang="en-US" altLang="ko-KR" sz="1400" dirty="0">
                <a:solidFill>
                  <a:schemeClr val="accent3">
                    <a:lumMod val="50000"/>
                  </a:schemeClr>
                </a:solidFill>
                <a:latin typeface="Times New Roman" panose="02020603050405020304" pitchFamily="18" charset="0"/>
                <a:cs typeface="Times New Roman" panose="02020603050405020304" pitchFamily="18" charset="0"/>
              </a:rPr>
              <a:t> Kim, Edward W. Wagner and His Legacy</a:t>
            </a:r>
            <a:r>
              <a:rPr lang="en-US" altLang="ko-KR" sz="1400" dirty="0" smtClean="0">
                <a:solidFill>
                  <a:schemeClr val="accent3">
                    <a:lumMod val="50000"/>
                  </a:schemeClr>
                </a:solidFill>
                <a:latin typeface="Times New Roman" panose="02020603050405020304" pitchFamily="18" charset="0"/>
                <a:cs typeface="Times New Roman" panose="02020603050405020304" pitchFamily="18" charset="0"/>
              </a:rPr>
              <a:t>: Toward </a:t>
            </a:r>
            <a:r>
              <a:rPr lang="en-US" altLang="ko-KR" sz="1400" dirty="0">
                <a:solidFill>
                  <a:schemeClr val="accent3">
                    <a:lumMod val="50000"/>
                  </a:schemeClr>
                </a:solidFill>
                <a:latin typeface="Times New Roman" panose="02020603050405020304" pitchFamily="18" charset="0"/>
                <a:cs typeface="Times New Roman" panose="02020603050405020304" pitchFamily="18" charset="0"/>
              </a:rPr>
              <a:t>New Horizons in the Research of Korean History, </a:t>
            </a:r>
            <a:r>
              <a:rPr lang="en-US" altLang="ko-KR" sz="1400" dirty="0" smtClean="0">
                <a:solidFill>
                  <a:schemeClr val="accent3">
                    <a:lumMod val="50000"/>
                  </a:schemeClr>
                </a:solidFill>
                <a:latin typeface="Times New Roman" panose="02020603050405020304" pitchFamily="18" charset="0"/>
                <a:cs typeface="Times New Roman" panose="02020603050405020304" pitchFamily="18" charset="0"/>
              </a:rPr>
              <a:t>The </a:t>
            </a:r>
            <a:r>
              <a:rPr lang="en-US" altLang="ko-KR" sz="1400" dirty="0">
                <a:solidFill>
                  <a:schemeClr val="accent3">
                    <a:lumMod val="50000"/>
                  </a:schemeClr>
                </a:solidFill>
                <a:latin typeface="Times New Roman" panose="02020603050405020304" pitchFamily="18" charset="0"/>
                <a:cs typeface="Times New Roman" panose="02020603050405020304" pitchFamily="18" charset="0"/>
              </a:rPr>
              <a:t>Wagner Fiftieth Anniversary Special Lecture, Korea Institute, Harvard University, September 29, 2008</a:t>
            </a:r>
            <a:r>
              <a:rPr lang="en-US" altLang="ko-KR" sz="1400" dirty="0" smtClean="0">
                <a:solidFill>
                  <a:schemeClr val="accent3">
                    <a:lumMod val="50000"/>
                  </a:schemeClr>
                </a:solidFill>
                <a:latin typeface="Times New Roman" panose="02020603050405020304" pitchFamily="18" charset="0"/>
                <a:cs typeface="Times New Roman" panose="02020603050405020304" pitchFamily="18" charset="0"/>
              </a:rPr>
              <a:t>.)</a:t>
            </a:r>
          </a:p>
          <a:p>
            <a:pPr marL="358775"/>
            <a:endParaRPr lang="en-US" altLang="ko-KR" sz="1400" dirty="0">
              <a:solidFill>
                <a:schemeClr val="accent3">
                  <a:lumMod val="50000"/>
                </a:schemeClr>
              </a:solidFill>
              <a:latin typeface="Times New Roman" panose="02020603050405020304" pitchFamily="18" charset="0"/>
              <a:cs typeface="Times New Roman" panose="02020603050405020304" pitchFamily="18" charset="0"/>
            </a:endParaRPr>
          </a:p>
          <a:p>
            <a:pPr marL="358775" indent="-271463">
              <a:buFont typeface="Wingdings" panose="05000000000000000000" pitchFamily="2" charset="2"/>
              <a:buChar char="§"/>
            </a:pPr>
            <a:r>
              <a:rPr lang="ko-KR" altLang="en-US" sz="1600" dirty="0">
                <a:latin typeface="+mn-ea"/>
                <a:ea typeface="+mn-ea"/>
              </a:rPr>
              <a:t>이 연구의 </a:t>
            </a:r>
            <a:r>
              <a:rPr lang="ko-KR" altLang="en-US" sz="1600" dirty="0" smtClean="0">
                <a:latin typeface="+mn-ea"/>
                <a:ea typeface="+mn-ea"/>
              </a:rPr>
              <a:t>최종 결과물은 </a:t>
            </a:r>
            <a:r>
              <a:rPr lang="en-US" altLang="ko-KR" sz="1600" dirty="0" smtClean="0">
                <a:latin typeface="+mn-ea"/>
                <a:ea typeface="+mn-ea"/>
              </a:rPr>
              <a:t>2001</a:t>
            </a:r>
            <a:r>
              <a:rPr lang="ko-KR" altLang="en-US" sz="1600" dirty="0" smtClean="0">
                <a:latin typeface="+mn-ea"/>
                <a:ea typeface="+mn-ea"/>
              </a:rPr>
              <a:t>년 </a:t>
            </a:r>
            <a:r>
              <a:rPr lang="en-US" altLang="ko-KR" sz="1600" dirty="0" smtClean="0">
                <a:latin typeface="+mn-ea"/>
                <a:ea typeface="+mn-ea"/>
              </a:rPr>
              <a:t> ‘Wagner </a:t>
            </a:r>
            <a:r>
              <a:rPr lang="ko-KR" altLang="en-US" sz="1600" dirty="0">
                <a:latin typeface="+mn-ea"/>
                <a:ea typeface="+mn-ea"/>
              </a:rPr>
              <a:t>＆ 宋 </a:t>
            </a:r>
            <a:r>
              <a:rPr lang="en-US" altLang="ko-KR" sz="1600" dirty="0" smtClean="0">
                <a:latin typeface="+mn-ea"/>
                <a:ea typeface="+mn-ea"/>
              </a:rPr>
              <a:t>CD-ROM </a:t>
            </a:r>
            <a:r>
              <a:rPr lang="ko-KR" altLang="en-US" sz="1600" dirty="0" err="1">
                <a:latin typeface="+mn-ea"/>
                <a:ea typeface="+mn-ea"/>
              </a:rPr>
              <a:t>補註</a:t>
            </a:r>
            <a:r>
              <a:rPr lang="ko-KR" altLang="en-US" sz="1600" dirty="0">
                <a:latin typeface="+mn-ea"/>
                <a:ea typeface="+mn-ea"/>
              </a:rPr>
              <a:t> </a:t>
            </a:r>
            <a:r>
              <a:rPr lang="ko-KR" altLang="en-US" sz="1600" dirty="0" smtClean="0">
                <a:latin typeface="+mn-ea"/>
                <a:ea typeface="+mn-ea"/>
              </a:rPr>
              <a:t>朝鮮文科榜目</a:t>
            </a:r>
            <a:r>
              <a:rPr lang="en-US" altLang="ko-KR" sz="1600" dirty="0" smtClean="0">
                <a:latin typeface="+mn-ea"/>
                <a:ea typeface="+mn-ea"/>
              </a:rPr>
              <a:t>’</a:t>
            </a:r>
            <a:r>
              <a:rPr lang="ko-KR" altLang="en-US" sz="1600" dirty="0" smtClean="0">
                <a:latin typeface="+mn-ea"/>
                <a:ea typeface="+mn-ea"/>
              </a:rPr>
              <a:t>으로 간행 </a:t>
            </a:r>
            <a:r>
              <a:rPr lang="en-US" altLang="ko-KR" sz="1600" dirty="0" smtClean="0">
                <a:latin typeface="+mn-ea"/>
                <a:ea typeface="+mn-ea"/>
              </a:rPr>
              <a:t>(</a:t>
            </a:r>
            <a:r>
              <a:rPr lang="ko-KR" altLang="en-US" sz="1600" dirty="0" smtClean="0">
                <a:latin typeface="+mn-ea"/>
                <a:ea typeface="+mn-ea"/>
              </a:rPr>
              <a:t>서울</a:t>
            </a:r>
            <a:r>
              <a:rPr lang="en-US" altLang="ko-KR" sz="1600" dirty="0" smtClean="0">
                <a:latin typeface="+mn-ea"/>
                <a:ea typeface="+mn-ea"/>
              </a:rPr>
              <a:t>:</a:t>
            </a:r>
            <a:r>
              <a:rPr lang="ko-KR" altLang="en-US" sz="1600" dirty="0" smtClean="0">
                <a:latin typeface="+mn-ea"/>
                <a:ea typeface="+mn-ea"/>
              </a:rPr>
              <a:t>동방미디어㈜</a:t>
            </a:r>
            <a:r>
              <a:rPr lang="en-US" altLang="ko-KR" sz="1600" dirty="0">
                <a:latin typeface="+mn-ea"/>
                <a:ea typeface="+mn-ea"/>
              </a:rPr>
              <a:t>)</a:t>
            </a:r>
          </a:p>
        </p:txBody>
      </p:sp>
      <p:sp>
        <p:nvSpPr>
          <p:cNvPr id="8"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0"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1"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en-US" altLang="ko-KR" sz="1500" dirty="0">
                <a:latin typeface="Times New Roman" panose="02020603050405020304" pitchFamily="18" charset="0"/>
                <a:cs typeface="Times New Roman" panose="02020603050405020304" pitchFamily="18" charset="0"/>
              </a:rPr>
              <a:t>Edward </a:t>
            </a:r>
            <a:r>
              <a:rPr lang="en-US" altLang="ko-KR" sz="1500" dirty="0" smtClean="0">
                <a:latin typeface="Times New Roman" panose="02020603050405020304" pitchFamily="18" charset="0"/>
                <a:cs typeface="Times New Roman" panose="02020603050405020304" pitchFamily="18" charset="0"/>
              </a:rPr>
              <a:t>Wagner </a:t>
            </a:r>
            <a:r>
              <a:rPr lang="en-US" altLang="ko-KR" sz="1500" dirty="0">
                <a:latin typeface="Times New Roman" panose="02020603050405020304" pitchFamily="18" charset="0"/>
                <a:cs typeface="Times New Roman" panose="02020603050405020304" pitchFamily="18" charset="0"/>
              </a:rPr>
              <a:t>(1924-2001</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2"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3"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344864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48" y="1052736"/>
            <a:ext cx="3849415" cy="529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직사각형 3"/>
          <p:cNvSpPr/>
          <p:nvPr/>
        </p:nvSpPr>
        <p:spPr>
          <a:xfrm>
            <a:off x="5364163" y="5478323"/>
            <a:ext cx="3456309" cy="830997"/>
          </a:xfrm>
          <a:prstGeom prst="rect">
            <a:avLst/>
          </a:prstGeom>
        </p:spPr>
        <p:txBody>
          <a:bodyPr wrap="square">
            <a:spAutoFit/>
          </a:bodyPr>
          <a:lstStyle/>
          <a:p>
            <a:r>
              <a:rPr lang="en-US" altLang="ko-KR" sz="1600" dirty="0">
                <a:solidFill>
                  <a:schemeClr val="accent3">
                    <a:lumMod val="50000"/>
                  </a:schemeClr>
                </a:solidFill>
                <a:latin typeface="Times New Roman" panose="02020603050405020304" pitchFamily="18" charset="0"/>
                <a:cs typeface="Times New Roman" panose="02020603050405020304" pitchFamily="18" charset="0"/>
              </a:rPr>
              <a:t>The </a:t>
            </a:r>
            <a:r>
              <a:rPr lang="en-US" altLang="ko-KR" sz="1600" dirty="0" err="1">
                <a:solidFill>
                  <a:schemeClr val="accent3">
                    <a:lumMod val="50000"/>
                  </a:schemeClr>
                </a:solidFill>
                <a:latin typeface="Times New Roman" panose="02020603050405020304" pitchFamily="18" charset="0"/>
                <a:cs typeface="Times New Roman" panose="02020603050405020304" pitchFamily="18" charset="0"/>
              </a:rPr>
              <a:t>Munkwa</a:t>
            </a:r>
            <a:r>
              <a:rPr lang="en-US" altLang="ko-KR" sz="1600" dirty="0">
                <a:solidFill>
                  <a:schemeClr val="accent3">
                    <a:lumMod val="50000"/>
                  </a:schemeClr>
                </a:solidFill>
                <a:latin typeface="Times New Roman" panose="02020603050405020304" pitchFamily="18" charset="0"/>
                <a:cs typeface="Times New Roman" panose="02020603050405020304" pitchFamily="18" charset="0"/>
              </a:rPr>
              <a:t> Roster of the 1672 Special Examination</a:t>
            </a:r>
            <a:r>
              <a:rPr lang="en-US" altLang="ko-KR" sz="1600" dirty="0" smtClean="0">
                <a:solidFill>
                  <a:schemeClr val="accent3">
                    <a:lumMod val="50000"/>
                  </a:schemeClr>
                </a:solidFill>
                <a:latin typeface="Times New Roman" panose="02020603050405020304" pitchFamily="18" charset="0"/>
                <a:cs typeface="Times New Roman" panose="02020603050405020304" pitchFamily="18" charset="0"/>
              </a:rPr>
              <a:t>. Woodblock </a:t>
            </a:r>
            <a:r>
              <a:rPr lang="en-US" altLang="ko-KR" sz="1600" dirty="0">
                <a:solidFill>
                  <a:schemeClr val="accent3">
                    <a:lumMod val="50000"/>
                  </a:schemeClr>
                </a:solidFill>
                <a:latin typeface="Times New Roman" panose="02020603050405020304" pitchFamily="18" charset="0"/>
                <a:cs typeface="Times New Roman" panose="02020603050405020304" pitchFamily="18" charset="0"/>
              </a:rPr>
              <a:t>print.</a:t>
            </a:r>
          </a:p>
          <a:p>
            <a:r>
              <a:rPr lang="en-US" altLang="ko-KR" sz="1600" dirty="0">
                <a:solidFill>
                  <a:schemeClr val="accent3">
                    <a:lumMod val="50000"/>
                  </a:schemeClr>
                </a:solidFill>
                <a:latin typeface="Times New Roman" panose="02020603050405020304" pitchFamily="18" charset="0"/>
                <a:cs typeface="Times New Roman" panose="02020603050405020304" pitchFamily="18" charset="0"/>
              </a:rPr>
              <a:t>Harvard-</a:t>
            </a:r>
            <a:r>
              <a:rPr lang="en-US" altLang="ko-KR" sz="1600" dirty="0" err="1">
                <a:solidFill>
                  <a:schemeClr val="accent3">
                    <a:lumMod val="50000"/>
                  </a:schemeClr>
                </a:solidFill>
                <a:latin typeface="Times New Roman" panose="02020603050405020304" pitchFamily="18" charset="0"/>
                <a:cs typeface="Times New Roman" panose="02020603050405020304" pitchFamily="18" charset="0"/>
              </a:rPr>
              <a:t>Yenching</a:t>
            </a:r>
            <a:r>
              <a:rPr lang="en-US" altLang="ko-KR" sz="1600" dirty="0">
                <a:solidFill>
                  <a:schemeClr val="accent3">
                    <a:lumMod val="50000"/>
                  </a:schemeClr>
                </a:solidFill>
                <a:latin typeface="Times New Roman" panose="02020603050405020304" pitchFamily="18" charset="0"/>
                <a:cs typeface="Times New Roman" panose="02020603050405020304" pitchFamily="18" charset="0"/>
              </a:rPr>
              <a:t> Library.</a:t>
            </a:r>
            <a:endParaRPr lang="ko-KR" altLang="en-US" sz="16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1"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3"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en-US" altLang="ko-KR" sz="1500" dirty="0">
                <a:latin typeface="Times New Roman" panose="02020603050405020304" pitchFamily="18" charset="0"/>
                <a:cs typeface="Times New Roman" panose="02020603050405020304" pitchFamily="18" charset="0"/>
              </a:rPr>
              <a:t>Edward </a:t>
            </a:r>
            <a:r>
              <a:rPr lang="en-US" altLang="ko-KR" sz="1500" dirty="0" smtClean="0">
                <a:latin typeface="Times New Roman" panose="02020603050405020304" pitchFamily="18" charset="0"/>
                <a:cs typeface="Times New Roman" panose="02020603050405020304" pitchFamily="18" charset="0"/>
              </a:rPr>
              <a:t>Wagner </a:t>
            </a:r>
            <a:r>
              <a:rPr lang="en-US" altLang="ko-KR" sz="1500" dirty="0">
                <a:latin typeface="Times New Roman" panose="02020603050405020304" pitchFamily="18" charset="0"/>
                <a:cs typeface="Times New Roman" panose="02020603050405020304" pitchFamily="18" charset="0"/>
              </a:rPr>
              <a:t>(1924-2001</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4"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sp>
        <p:nvSpPr>
          <p:cNvPr id="15"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73953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423266" y="4221088"/>
            <a:ext cx="4220742" cy="523220"/>
          </a:xfrm>
          <a:prstGeom prst="rect">
            <a:avLst/>
          </a:prstGeom>
        </p:spPr>
        <p:txBody>
          <a:bodyPr wrap="square">
            <a:spAutoFit/>
          </a:bodyPr>
          <a:lstStyle/>
          <a:p>
            <a:r>
              <a:rPr lang="ko-KR" altLang="en-US" sz="1400" dirty="0" err="1" smtClean="0">
                <a:solidFill>
                  <a:schemeClr val="accent3">
                    <a:lumMod val="50000"/>
                  </a:schemeClr>
                </a:solidFill>
                <a:latin typeface="+mn-ea"/>
                <a:ea typeface="+mn-ea"/>
                <a:cs typeface="Times New Roman" panose="02020603050405020304" pitchFamily="18" charset="0"/>
              </a:rPr>
              <a:t>와그너</a:t>
            </a:r>
            <a:r>
              <a:rPr lang="en-US" altLang="ko-KR" sz="1400" dirty="0" smtClean="0">
                <a:solidFill>
                  <a:schemeClr val="accent3">
                    <a:lumMod val="50000"/>
                  </a:schemeClr>
                </a:solidFill>
                <a:latin typeface="+mn-ea"/>
                <a:ea typeface="+mn-ea"/>
                <a:cs typeface="Times New Roman" panose="02020603050405020304" pitchFamily="18" charset="0"/>
              </a:rPr>
              <a:t>-</a:t>
            </a:r>
            <a:r>
              <a:rPr lang="ko-KR" altLang="en-US" sz="1400" dirty="0" smtClean="0">
                <a:solidFill>
                  <a:schemeClr val="accent3">
                    <a:lumMod val="50000"/>
                  </a:schemeClr>
                </a:solidFill>
                <a:latin typeface="+mn-ea"/>
                <a:ea typeface="+mn-ea"/>
                <a:cs typeface="Times New Roman" panose="02020603050405020304" pitchFamily="18" charset="0"/>
              </a:rPr>
              <a:t>송 문과 프로젝트 초기 데이터 형식</a:t>
            </a:r>
            <a:endParaRPr lang="en-US" altLang="ko-KR" sz="1400" dirty="0" smtClean="0">
              <a:solidFill>
                <a:schemeClr val="accent3">
                  <a:lumMod val="50000"/>
                </a:schemeClr>
              </a:solidFill>
              <a:latin typeface="+mn-ea"/>
              <a:ea typeface="+mn-ea"/>
              <a:cs typeface="Times New Roman" panose="02020603050405020304" pitchFamily="18" charset="0"/>
            </a:endParaRPr>
          </a:p>
          <a:p>
            <a:r>
              <a:rPr lang="ko-KR" altLang="en-US" sz="1400" dirty="0" smtClean="0">
                <a:solidFill>
                  <a:schemeClr val="accent3">
                    <a:lumMod val="50000"/>
                  </a:schemeClr>
                </a:solidFill>
                <a:latin typeface="+mn-ea"/>
                <a:ea typeface="+mn-ea"/>
                <a:cs typeface="Times New Roman" panose="02020603050405020304" pitchFamily="18" charset="0"/>
              </a:rPr>
              <a:t>한자 대용으로 중국의 전신 </a:t>
            </a:r>
            <a:r>
              <a:rPr lang="ko-KR" altLang="en-US" sz="1400" dirty="0" err="1" smtClean="0">
                <a:solidFill>
                  <a:schemeClr val="accent3">
                    <a:lumMod val="50000"/>
                  </a:schemeClr>
                </a:solidFill>
                <a:latin typeface="+mn-ea"/>
                <a:ea typeface="+mn-ea"/>
                <a:cs typeface="Times New Roman" panose="02020603050405020304" pitchFamily="18" charset="0"/>
              </a:rPr>
              <a:t>부호계</a:t>
            </a:r>
            <a:r>
              <a:rPr lang="ko-KR" altLang="en-US" sz="1400" dirty="0" smtClean="0">
                <a:solidFill>
                  <a:schemeClr val="accent3">
                    <a:lumMod val="50000"/>
                  </a:schemeClr>
                </a:solidFill>
                <a:latin typeface="+mn-ea"/>
                <a:ea typeface="+mn-ea"/>
                <a:cs typeface="Times New Roman" panose="02020603050405020304" pitchFamily="18" charset="0"/>
              </a:rPr>
              <a:t> 사용</a:t>
            </a:r>
            <a:endParaRPr lang="ko-KR" altLang="en-US" sz="1400" dirty="0">
              <a:solidFill>
                <a:schemeClr val="accent3">
                  <a:lumMod val="50000"/>
                </a:schemeClr>
              </a:solidFill>
              <a:latin typeface="+mn-ea"/>
              <a:ea typeface="+mn-ea"/>
              <a:cs typeface="Times New Roman" panose="02020603050405020304" pitchFamily="18" charset="0"/>
            </a:endParaRPr>
          </a:p>
        </p:txBody>
      </p:sp>
      <p:sp>
        <p:nvSpPr>
          <p:cNvPr id="11" name="Rectangle 54"/>
          <p:cNvSpPr>
            <a:spLocks noChangeArrowheads="1"/>
          </p:cNvSpPr>
          <p:nvPr/>
        </p:nvSpPr>
        <p:spPr bwMode="auto">
          <a:xfrm>
            <a:off x="-1" y="2456"/>
            <a:ext cx="3475831" cy="330200"/>
          </a:xfrm>
          <a:prstGeom prst="rect">
            <a:avLst/>
          </a:prstGeom>
          <a:solidFill>
            <a:schemeClr val="accent3">
              <a:lumMod val="5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2" name="Rectangle 55"/>
          <p:cNvSpPr>
            <a:spLocks noChangeArrowheads="1"/>
          </p:cNvSpPr>
          <p:nvPr/>
        </p:nvSpPr>
        <p:spPr bwMode="auto">
          <a:xfrm>
            <a:off x="1619250" y="295275"/>
            <a:ext cx="3529013" cy="325438"/>
          </a:xfrm>
          <a:prstGeom prst="rect">
            <a:avLst/>
          </a:prstGeom>
          <a:solidFill>
            <a:schemeClr val="accent3">
              <a:lumMod val="60000"/>
              <a:lumOff val="40000"/>
            </a:schemeClr>
          </a:solidFill>
          <a:ln>
            <a:noFill/>
          </a:ln>
          <a:extLst/>
        </p:spPr>
        <p:txBody>
          <a:bodyPr wrap="none" anchor="ct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FontTx/>
              <a:buNone/>
            </a:pPr>
            <a:endParaRPr lang="ko-KR" altLang="ko-KR" sz="1600">
              <a:solidFill>
                <a:schemeClr val="tx1"/>
              </a:solidFill>
              <a:latin typeface="굴림" panose="020B0600000101010101" pitchFamily="50" charset="-127"/>
              <a:ea typeface="굴림" panose="020B0600000101010101" pitchFamily="50" charset="-127"/>
            </a:endParaRPr>
          </a:p>
        </p:txBody>
      </p:sp>
      <p:sp>
        <p:nvSpPr>
          <p:cNvPr id="13" name="Text Box 56"/>
          <p:cNvSpPr txBox="1">
            <a:spLocks noChangeArrowheads="1"/>
          </p:cNvSpPr>
          <p:nvPr/>
        </p:nvSpPr>
        <p:spPr bwMode="auto">
          <a:xfrm>
            <a:off x="1587501" y="285750"/>
            <a:ext cx="34165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v"/>
              <a:defRPr kumimoji="1" sz="2400">
                <a:solidFill>
                  <a:srgbClr val="002060"/>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Wingdings" panose="05000000000000000000" pitchFamily="2" charset="2"/>
              <a:buChar char="§"/>
              <a:defRPr kumimoji="1" sz="20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Char char="•"/>
              <a:defRPr kumimoji="1">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Char char="–"/>
              <a:defRPr kumimoji="1" sz="16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Char char="»"/>
              <a:defRPr kumimoji="1" sz="14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Char char="»"/>
              <a:defRPr kumimoji="1" sz="1400">
                <a:solidFill>
                  <a:schemeClr val="tx1"/>
                </a:solidFill>
                <a:latin typeface="맑은 고딕" panose="020B0503020000020004" pitchFamily="50" charset="-127"/>
                <a:ea typeface="맑은 고딕" panose="020B0503020000020004" pitchFamily="50" charset="-127"/>
              </a:defRPr>
            </a:lvl9pPr>
          </a:lstStyle>
          <a:p>
            <a:pPr eaLnBrk="1" hangingPunct="1">
              <a:spcBef>
                <a:spcPct val="0"/>
              </a:spcBef>
              <a:buNone/>
            </a:pPr>
            <a:r>
              <a:rPr lang="en-US" altLang="ko-KR" sz="1400" b="1" dirty="0">
                <a:solidFill>
                  <a:schemeClr val="tx1"/>
                </a:solidFill>
                <a:latin typeface="굴림" panose="020B0600000101010101" pitchFamily="50" charset="-127"/>
                <a:ea typeface="굴림" panose="020B0600000101010101" pitchFamily="50" charset="-127"/>
              </a:rPr>
              <a:t> </a:t>
            </a:r>
            <a:r>
              <a:rPr lang="en-US" altLang="ko-KR" sz="1500" dirty="0">
                <a:latin typeface="Times New Roman" panose="02020603050405020304" pitchFamily="18" charset="0"/>
                <a:cs typeface="Times New Roman" panose="02020603050405020304" pitchFamily="18" charset="0"/>
              </a:rPr>
              <a:t>Edward </a:t>
            </a:r>
            <a:r>
              <a:rPr lang="en-US" altLang="ko-KR" sz="1500" dirty="0" smtClean="0">
                <a:latin typeface="Times New Roman" panose="02020603050405020304" pitchFamily="18" charset="0"/>
                <a:cs typeface="Times New Roman" panose="02020603050405020304" pitchFamily="18" charset="0"/>
              </a:rPr>
              <a:t>Wagner </a:t>
            </a:r>
            <a:r>
              <a:rPr lang="en-US" altLang="ko-KR" sz="1500" dirty="0">
                <a:latin typeface="Times New Roman" panose="02020603050405020304" pitchFamily="18" charset="0"/>
                <a:cs typeface="Times New Roman" panose="02020603050405020304" pitchFamily="18" charset="0"/>
              </a:rPr>
              <a:t>(1924-2001</a:t>
            </a:r>
            <a:r>
              <a:rPr lang="en-US" altLang="ko-KR" sz="1400" dirty="0" smtClean="0">
                <a:latin typeface="Times New Roman" panose="02020603050405020304" pitchFamily="18" charset="0"/>
                <a:cs typeface="Times New Roman" panose="02020603050405020304" pitchFamily="18" charset="0"/>
              </a:rPr>
              <a:t>)</a:t>
            </a:r>
            <a:endParaRPr lang="ko-KR" altLang="en-US" sz="1400" b="1" dirty="0">
              <a:solidFill>
                <a:schemeClr val="tx1"/>
              </a:solidFill>
              <a:latin typeface="굴림" panose="020B0600000101010101" pitchFamily="50" charset="-127"/>
              <a:ea typeface="굴림" panose="020B0600000101010101" pitchFamily="50" charset="-127"/>
            </a:endParaRPr>
          </a:p>
        </p:txBody>
      </p:sp>
      <p:sp>
        <p:nvSpPr>
          <p:cNvPr id="14" name="Text Box 9"/>
          <p:cNvSpPr txBox="1">
            <a:spLocks noChangeArrowheads="1"/>
          </p:cNvSpPr>
          <p:nvPr/>
        </p:nvSpPr>
        <p:spPr bwMode="auto">
          <a:xfrm>
            <a:off x="0" y="26732"/>
            <a:ext cx="342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defRPr/>
            </a:pPr>
            <a:r>
              <a:rPr lang="en-US" altLang="ko-KR" sz="1400" b="1" dirty="0">
                <a:solidFill>
                  <a:schemeClr val="bg1"/>
                </a:solidFill>
                <a:latin typeface="+mn-ea"/>
                <a:ea typeface="+mn-ea"/>
              </a:rPr>
              <a:t>2</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한국 </a:t>
            </a:r>
            <a:r>
              <a:rPr lang="en-US" altLang="ko-KR" sz="1400" b="1" dirty="0" smtClean="0">
                <a:solidFill>
                  <a:schemeClr val="bg1"/>
                </a:solidFill>
                <a:latin typeface="+mn-ea"/>
                <a:ea typeface="+mn-ea"/>
              </a:rPr>
              <a:t>DH </a:t>
            </a:r>
            <a:r>
              <a:rPr lang="ko-KR" altLang="en-US" sz="1400" b="1" dirty="0" smtClean="0">
                <a:solidFill>
                  <a:schemeClr val="bg1"/>
                </a:solidFill>
                <a:latin typeface="+mn-ea"/>
                <a:ea typeface="+mn-ea"/>
              </a:rPr>
              <a:t>환</a:t>
            </a:r>
            <a:r>
              <a:rPr lang="ko-KR" altLang="en-US" sz="1400" b="1" dirty="0">
                <a:solidFill>
                  <a:schemeClr val="bg1"/>
                </a:solidFill>
                <a:latin typeface="+mn-ea"/>
                <a:ea typeface="+mn-ea"/>
              </a:rPr>
              <a:t>경</a:t>
            </a:r>
            <a:r>
              <a:rPr lang="ko-KR" altLang="en-US" sz="1400" b="1" dirty="0" smtClean="0">
                <a:solidFill>
                  <a:schemeClr val="bg1"/>
                </a:solidFill>
                <a:latin typeface="+mn-ea"/>
                <a:ea typeface="+mn-ea"/>
              </a:rPr>
              <a:t>의 개척자</a:t>
            </a:r>
            <a:r>
              <a:rPr lang="en-US" altLang="ko-KR" sz="1400" b="1" dirty="0" smtClean="0">
                <a:solidFill>
                  <a:schemeClr val="bg1"/>
                </a:solidFill>
                <a:latin typeface="+mn-ea"/>
                <a:ea typeface="+mn-ea"/>
              </a:rPr>
              <a:t>, </a:t>
            </a:r>
            <a:r>
              <a:rPr lang="ko-KR" altLang="en-US" sz="1400" b="1" dirty="0" smtClean="0">
                <a:solidFill>
                  <a:schemeClr val="bg1"/>
                </a:solidFill>
                <a:latin typeface="+mn-ea"/>
                <a:ea typeface="+mn-ea"/>
              </a:rPr>
              <a:t>그들이 한 일</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66" y="1408584"/>
            <a:ext cx="4724997" cy="258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379038"/>
            <a:ext cx="2640733" cy="517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직사각형 14"/>
          <p:cNvSpPr/>
          <p:nvPr/>
        </p:nvSpPr>
        <p:spPr>
          <a:xfrm>
            <a:off x="3540683" y="6191039"/>
            <a:ext cx="2471477" cy="307777"/>
          </a:xfrm>
          <a:prstGeom prst="rect">
            <a:avLst/>
          </a:prstGeom>
        </p:spPr>
        <p:txBody>
          <a:bodyPr wrap="square">
            <a:spAutoFit/>
          </a:bodyPr>
          <a:lstStyle/>
          <a:p>
            <a:r>
              <a:rPr lang="ko-KR" altLang="en-US" sz="1400" dirty="0" smtClean="0">
                <a:solidFill>
                  <a:schemeClr val="accent3">
                    <a:lumMod val="50000"/>
                  </a:schemeClr>
                </a:solidFill>
                <a:latin typeface="+mn-ea"/>
                <a:ea typeface="+mn-ea"/>
                <a:cs typeface="Times New Roman" panose="02020603050405020304" pitchFamily="18" charset="0"/>
              </a:rPr>
              <a:t>한자 변환 후의 데이터</a:t>
            </a:r>
            <a:endParaRPr lang="ko-KR" altLang="en-US" sz="1400" dirty="0">
              <a:solidFill>
                <a:schemeClr val="accent3">
                  <a:lumMod val="50000"/>
                </a:schemeClr>
              </a:solidFill>
              <a:latin typeface="+mn-ea"/>
              <a:ea typeface="+mn-ea"/>
              <a:cs typeface="Times New Roman" panose="02020603050405020304" pitchFamily="18" charset="0"/>
            </a:endParaRPr>
          </a:p>
        </p:txBody>
      </p:sp>
      <p:sp>
        <p:nvSpPr>
          <p:cNvPr id="16" name="Line 5"/>
          <p:cNvSpPr>
            <a:spLocks noChangeShapeType="1"/>
          </p:cNvSpPr>
          <p:nvPr/>
        </p:nvSpPr>
        <p:spPr bwMode="auto">
          <a:xfrm>
            <a:off x="0" y="6858000"/>
            <a:ext cx="9144000"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60921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8591</TotalTime>
  <Words>4150</Words>
  <Application>Microsoft Office PowerPoint</Application>
  <PresentationFormat>화면 슬라이드 쇼(4:3)</PresentationFormat>
  <Paragraphs>381</Paragraphs>
  <Slides>40</Slides>
  <Notes>14</Notes>
  <HiddenSlides>0</HiddenSlides>
  <MMClips>0</MMClips>
  <ScaleCrop>false</ScaleCrop>
  <HeadingPairs>
    <vt:vector size="4" baseType="variant">
      <vt:variant>
        <vt:lpstr>테마</vt:lpstr>
      </vt:variant>
      <vt:variant>
        <vt:i4>1</vt:i4>
      </vt:variant>
      <vt:variant>
        <vt:lpstr>슬라이드 제목</vt:lpstr>
      </vt:variant>
      <vt:variant>
        <vt:i4>40</vt:i4>
      </vt:variant>
    </vt:vector>
  </HeadingPairs>
  <TitlesOfParts>
    <vt:vector size="41" baseType="lpstr">
      <vt:lpstr>디자인 사용자 지정</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한국학중앙연구원</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한국학 온라인 디지털 자원 소개</dc:title>
  <dc:subject>2005 세계한국학자대회</dc:subject>
  <dc:creator>김현</dc:creator>
  <cp:lastModifiedBy>aks</cp:lastModifiedBy>
  <cp:revision>554</cp:revision>
  <cp:lastPrinted>2014-08-20T03:12:15Z</cp:lastPrinted>
  <dcterms:created xsi:type="dcterms:W3CDTF">2005-10-15T15:27:02Z</dcterms:created>
  <dcterms:modified xsi:type="dcterms:W3CDTF">2014-11-30T12:55:54Z</dcterms:modified>
</cp:coreProperties>
</file>