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3"/>
  </p:notesMasterIdLst>
  <p:handoutMasterIdLst>
    <p:handoutMasterId r:id="rId14"/>
  </p:handoutMasterIdLst>
  <p:sldIdLst>
    <p:sldId id="699" r:id="rId2"/>
    <p:sldId id="784" r:id="rId3"/>
    <p:sldId id="796" r:id="rId4"/>
    <p:sldId id="785" r:id="rId5"/>
    <p:sldId id="776" r:id="rId6"/>
    <p:sldId id="797" r:id="rId7"/>
    <p:sldId id="777" r:id="rId8"/>
    <p:sldId id="802" r:id="rId9"/>
    <p:sldId id="800" r:id="rId10"/>
    <p:sldId id="801" r:id="rId11"/>
    <p:sldId id="799" r:id="rId1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미국DH교육" id="{9158A2B0-FA77-4C05-BE71-F593BFC53C75}">
          <p14:sldIdLst>
            <p14:sldId id="699"/>
            <p14:sldId id="784"/>
            <p14:sldId id="796"/>
            <p14:sldId id="785"/>
            <p14:sldId id="776"/>
            <p14:sldId id="797"/>
            <p14:sldId id="777"/>
          </p14:sldIdLst>
        </p14:section>
        <p14:section name="한국DH교육" id="{41DB6BEE-3ED9-4780-AE16-F548EE09A625}">
          <p14:sldIdLst>
            <p14:sldId id="802"/>
            <p14:sldId id="800"/>
            <p14:sldId id="801"/>
          </p14:sldIdLst>
        </p14:section>
        <p14:section name="참고문헌" id="{6BF65F4B-4563-4594-AFB8-CE7E7E3A1854}">
          <p14:sldIdLst>
            <p14:sldId id="7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pos="5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D6"/>
    <a:srgbClr val="FF6600"/>
    <a:srgbClr val="D9EDEF"/>
    <a:srgbClr val="2B7C0E"/>
    <a:srgbClr val="CC6600"/>
    <a:srgbClr val="01109B"/>
    <a:srgbClr val="BFFF9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5" autoAdjust="0"/>
    <p:restoredTop sz="89826" autoAdjust="0"/>
  </p:normalViewPr>
  <p:slideViewPr>
    <p:cSldViewPr>
      <p:cViewPr>
        <p:scale>
          <a:sx n="100" d="100"/>
          <a:sy n="100" d="100"/>
        </p:scale>
        <p:origin x="2196" y="288"/>
      </p:cViewPr>
      <p:guideLst>
        <p:guide orient="horz" pos="482"/>
        <p:guide orient="horz" pos="845"/>
        <p:guide pos="5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18"/>
    </p:cViewPr>
  </p:sorterViewPr>
  <p:notesViewPr>
    <p:cSldViewPr>
      <p:cViewPr varScale="1">
        <p:scale>
          <a:sx n="61" d="100"/>
          <a:sy n="61" d="100"/>
        </p:scale>
        <p:origin x="-25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9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F7E3FBDE-7AFA-4A3F-A3BE-E0F86EFFAC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0292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1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51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11E804B-DF52-4B73-A19F-D5C1C5525E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42892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200" kern="1200" dirty="0" smtClean="0"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+mn-cs"/>
              </a:rPr>
              <a:t>그러나 프로젝트가 주로 자료의 디지털화에만 집중하는 경우</a:t>
            </a:r>
            <a:r>
              <a:rPr kumimoji="1" lang="en-US" altLang="ko-KR" sz="1200" kern="1200" dirty="0" smtClean="0"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+mn-cs"/>
              </a:rPr>
              <a:t>(</a:t>
            </a:r>
            <a:r>
              <a:rPr kumimoji="1" lang="ko-KR" altLang="en-US" sz="1200" kern="1200" dirty="0" smtClean="0"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+mn-cs"/>
              </a:rPr>
              <a:t>디지털화 방법론 제시가 주목적인 경우는 제외</a:t>
            </a:r>
            <a:r>
              <a:rPr kumimoji="1" lang="en-US" altLang="ko-KR" sz="1200" kern="1200" dirty="0" smtClean="0"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+mn-cs"/>
              </a:rPr>
              <a:t>)</a:t>
            </a:r>
            <a:r>
              <a:rPr kumimoji="1" lang="ko-KR" altLang="en-US" sz="1200" kern="1200" dirty="0" smtClean="0"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+mn-cs"/>
              </a:rPr>
              <a:t>나 설문조사나 현장조사 등과 같은 전통적인 경험에 의거한 과학적 사회조사의 경우 등에 대해서는 지원을 하지 않고 있다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E804B-DF52-4B73-A19F-D5C1C5525EA6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369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http://</a:t>
            </a:r>
            <a:r>
              <a:rPr lang="en-US" altLang="ko-KR" dirty="0" err="1" smtClean="0"/>
              <a:t>www.neh.gov</a:t>
            </a:r>
            <a:r>
              <a:rPr lang="en-US" altLang="ko-KR" dirty="0" smtClean="0"/>
              <a:t>/divisions/</a:t>
            </a:r>
            <a:r>
              <a:rPr lang="en-US" altLang="ko-KR" dirty="0" err="1" smtClean="0"/>
              <a:t>odh</a:t>
            </a:r>
            <a:r>
              <a:rPr lang="en-US" altLang="ko-KR" dirty="0" smtClean="0"/>
              <a:t>/institutes/doing-digital-history-institute-mid-career-</a:t>
            </a:r>
            <a:r>
              <a:rPr lang="en-US" altLang="ko-KR" dirty="0" err="1" smtClean="0"/>
              <a:t>american</a:t>
            </a:r>
            <a:r>
              <a:rPr lang="en-US" altLang="ko-KR" dirty="0" smtClean="0"/>
              <a:t>-historians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E804B-DF52-4B73-A19F-D5C1C5525EA6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771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http://</a:t>
            </a:r>
            <a:r>
              <a:rPr lang="en-US" altLang="ko-KR" dirty="0" err="1" smtClean="0"/>
              <a:t>www.neh.gov</a:t>
            </a:r>
            <a:r>
              <a:rPr lang="en-US" altLang="ko-KR" dirty="0" smtClean="0"/>
              <a:t>/divisions/</a:t>
            </a:r>
            <a:r>
              <a:rPr lang="en-US" altLang="ko-KR" dirty="0" err="1" smtClean="0"/>
              <a:t>odh</a:t>
            </a:r>
            <a:r>
              <a:rPr lang="en-US" altLang="ko-KR" dirty="0" smtClean="0"/>
              <a:t>/institutes/doing-digital-history-institute-mid-career-</a:t>
            </a:r>
            <a:r>
              <a:rPr lang="en-US" altLang="ko-KR" dirty="0" err="1" smtClean="0"/>
              <a:t>american</a:t>
            </a:r>
            <a:r>
              <a:rPr lang="en-US" altLang="ko-KR" dirty="0" smtClean="0"/>
              <a:t>-historians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E804B-DF52-4B73-A19F-D5C1C5525EA6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10733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E804B-DF52-4B73-A19F-D5C1C5525EA6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32964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E804B-DF52-4B73-A19F-D5C1C5525EA6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1128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E804B-DF52-4B73-A19F-D5C1C5525EA6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9029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E804B-DF52-4B73-A19F-D5C1C5525EA6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6570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E804B-DF52-4B73-A19F-D5C1C5525EA6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8035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E804B-DF52-4B73-A19F-D5C1C5525EA6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3888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3BE95-A79F-4712-BC90-E0E8E9D312B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008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29340-1C28-416B-858A-2763E7109F7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477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72C91-BA48-4C65-B7FA-94284787143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074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0BF06-4D93-4761-9071-F4EAF6EC0F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677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6B5D-2CEE-47E1-8AE1-BF9542B5F81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019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" Target="../slides/slid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endParaRPr lang="ko-KR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18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237288"/>
            <a:ext cx="4778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2EF1C58-B347-40A9-A9A2-351F3AEBC68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0" name="Picture 2" descr="logo">
            <a:hlinkClick r:id="rId7" action="ppaction://hlinksldjump"/>
          </p:cNvPr>
          <p:cNvPicPr>
            <a:picLocks noChangeAspect="1" noChangeArrowheads="1"/>
          </p:cNvPicPr>
          <p:nvPr userDrawn="1"/>
        </p:nvPicPr>
        <p:blipFill>
          <a:blip r:embed="rId8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524625"/>
            <a:ext cx="13096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3" descr="구름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1258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4" descr="꽃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0" r="19527" b="3014"/>
          <a:stretch>
            <a:fillRect/>
          </a:stretch>
        </p:blipFill>
        <p:spPr bwMode="auto">
          <a:xfrm>
            <a:off x="6561138" y="1588"/>
            <a:ext cx="25908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v"/>
        <a:defRPr kumimoji="1" sz="24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scst.snu.ac.kr/kor/m02/?m=02&amp;mode=01_01_01&amp;pIdx=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scst.snu.ac.kr/kor/m02/?m=02&amp;mode=01_01_01&amp;pIdx=2#ur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istory2014.doingdh.org/institute-team/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istory2014.doingdh.org/schedul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xqueryinstitute.org/instructor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XQueryInstitute/Course-Materials/blob/master/syllabus.m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s.ac.kr/univ/contentsInfo.do?menu_no=13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t.kaist.ac.kr/academics/sub01.php?lang=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19" name="Rectangle 55"/>
          <p:cNvSpPr>
            <a:spLocks noChangeArrowheads="1"/>
          </p:cNvSpPr>
          <p:nvPr/>
        </p:nvSpPr>
        <p:spPr bwMode="auto">
          <a:xfrm>
            <a:off x="1619250" y="295275"/>
            <a:ext cx="3529013" cy="32543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20" name="Text Box 56"/>
          <p:cNvSpPr txBox="1">
            <a:spLocks noChangeArrowheads="1"/>
          </p:cNvSpPr>
          <p:nvPr/>
        </p:nvSpPr>
        <p:spPr bwMode="auto">
          <a:xfrm>
            <a:off x="1587500" y="285750"/>
            <a:ext cx="3776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미국 </a:t>
            </a:r>
            <a:r>
              <a:rPr lang="en-US" altLang="ko-KR" sz="14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NEH</a:t>
            </a:r>
            <a:r>
              <a:rPr lang="ko-KR" altLang="en-US" sz="14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의 디지털 인문학 지원 프로그램</a:t>
            </a:r>
            <a:endParaRPr lang="ko-KR" altLang="en-US" sz="14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79388" y="0"/>
            <a:ext cx="280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dirty="0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해외의 디지털 인문학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40" y="799822"/>
            <a:ext cx="4454357" cy="5754741"/>
          </a:xfrm>
          <a:prstGeom prst="rect">
            <a:avLst/>
          </a:prstGeom>
        </p:spPr>
      </p:pic>
      <p:sp>
        <p:nvSpPr>
          <p:cNvPr id="3" name="모서리가 둥근 직사각형 2"/>
          <p:cNvSpPr/>
          <p:nvPr/>
        </p:nvSpPr>
        <p:spPr>
          <a:xfrm>
            <a:off x="3419872" y="3815416"/>
            <a:ext cx="900212" cy="288032"/>
          </a:xfrm>
          <a:prstGeom prst="round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오른쪽 화살표 3"/>
          <p:cNvSpPr/>
          <p:nvPr/>
        </p:nvSpPr>
        <p:spPr>
          <a:xfrm>
            <a:off x="4355976" y="3841997"/>
            <a:ext cx="432048" cy="22555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다이아몬드 6"/>
          <p:cNvSpPr/>
          <p:nvPr/>
        </p:nvSpPr>
        <p:spPr>
          <a:xfrm>
            <a:off x="4957780" y="1885280"/>
            <a:ext cx="4064000" cy="4064000"/>
          </a:xfrm>
          <a:prstGeom prst="diamond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자유형 7"/>
          <p:cNvSpPr/>
          <p:nvPr/>
        </p:nvSpPr>
        <p:spPr>
          <a:xfrm>
            <a:off x="7092280" y="4004280"/>
            <a:ext cx="1656184" cy="1584960"/>
          </a:xfrm>
          <a:custGeom>
            <a:avLst/>
            <a:gdLst>
              <a:gd name="connsiteX0" fmla="*/ 0 w 1584960"/>
              <a:gd name="connsiteY0" fmla="*/ 264165 h 1584960"/>
              <a:gd name="connsiteX1" fmla="*/ 264165 w 1584960"/>
              <a:gd name="connsiteY1" fmla="*/ 0 h 1584960"/>
              <a:gd name="connsiteX2" fmla="*/ 1320795 w 1584960"/>
              <a:gd name="connsiteY2" fmla="*/ 0 h 1584960"/>
              <a:gd name="connsiteX3" fmla="*/ 1584960 w 1584960"/>
              <a:gd name="connsiteY3" fmla="*/ 264165 h 1584960"/>
              <a:gd name="connsiteX4" fmla="*/ 1584960 w 1584960"/>
              <a:gd name="connsiteY4" fmla="*/ 1320795 h 1584960"/>
              <a:gd name="connsiteX5" fmla="*/ 1320795 w 1584960"/>
              <a:gd name="connsiteY5" fmla="*/ 1584960 h 1584960"/>
              <a:gd name="connsiteX6" fmla="*/ 264165 w 1584960"/>
              <a:gd name="connsiteY6" fmla="*/ 1584960 h 1584960"/>
              <a:gd name="connsiteX7" fmla="*/ 0 w 1584960"/>
              <a:gd name="connsiteY7" fmla="*/ 1320795 h 1584960"/>
              <a:gd name="connsiteX8" fmla="*/ 0 w 1584960"/>
              <a:gd name="connsiteY8" fmla="*/ 264165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4960" h="1584960">
                <a:moveTo>
                  <a:pt x="0" y="264165"/>
                </a:moveTo>
                <a:cubicBezTo>
                  <a:pt x="0" y="118271"/>
                  <a:pt x="118271" y="0"/>
                  <a:pt x="264165" y="0"/>
                </a:cubicBezTo>
                <a:lnTo>
                  <a:pt x="1320795" y="0"/>
                </a:lnTo>
                <a:cubicBezTo>
                  <a:pt x="1466689" y="0"/>
                  <a:pt x="1584960" y="118271"/>
                  <a:pt x="1584960" y="264165"/>
                </a:cubicBezTo>
                <a:lnTo>
                  <a:pt x="1584960" y="1320795"/>
                </a:lnTo>
                <a:cubicBezTo>
                  <a:pt x="1584960" y="1466689"/>
                  <a:pt x="1466689" y="1584960"/>
                  <a:pt x="1320795" y="1584960"/>
                </a:cubicBezTo>
                <a:lnTo>
                  <a:pt x="264165" y="1584960"/>
                </a:lnTo>
                <a:cubicBezTo>
                  <a:pt x="118271" y="1584960"/>
                  <a:pt x="0" y="1466689"/>
                  <a:pt x="0" y="1320795"/>
                </a:cubicBezTo>
                <a:lnTo>
                  <a:pt x="0" y="26416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471" tIns="115471" rIns="115471" bIns="115471" numCol="1" spcCol="1270" anchor="ctr" anchorCtr="0">
            <a:noAutofit/>
          </a:bodyPr>
          <a:lstStyle/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Digging Into Data </a:t>
            </a:r>
          </a:p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Challenge</a:t>
            </a:r>
          </a:p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(</a:t>
            </a:r>
            <a:r>
              <a:rPr lang="ko-KR" altLang="en-US" sz="1000" b="1" i="0" kern="1200" dirty="0" smtClean="0"/>
              <a:t>인문학 </a:t>
            </a:r>
            <a:r>
              <a:rPr lang="ko-KR" altLang="en-US" sz="1000" b="1" i="0" kern="1200" dirty="0" err="1" smtClean="0"/>
              <a:t>빅</a:t>
            </a:r>
            <a:r>
              <a:rPr lang="ko-KR" altLang="en-US" sz="1000" b="1" i="0" kern="1200" dirty="0" smtClean="0"/>
              <a:t> 데이터 분석 과제</a:t>
            </a:r>
            <a:r>
              <a:rPr lang="en-US" altLang="ko-KR" sz="1000" b="1" i="0" kern="1200" dirty="0" smtClean="0"/>
              <a:t>)</a:t>
            </a:r>
            <a:endParaRPr lang="ko-KR" altLang="en-US" sz="1000" kern="1200" dirty="0"/>
          </a:p>
        </p:txBody>
      </p:sp>
      <p:sp>
        <p:nvSpPr>
          <p:cNvPr id="9" name="자유형 8"/>
          <p:cNvSpPr/>
          <p:nvPr/>
        </p:nvSpPr>
        <p:spPr>
          <a:xfrm>
            <a:off x="5292080" y="2271360"/>
            <a:ext cx="1697700" cy="1584960"/>
          </a:xfrm>
          <a:custGeom>
            <a:avLst/>
            <a:gdLst>
              <a:gd name="connsiteX0" fmla="*/ 0 w 1584960"/>
              <a:gd name="connsiteY0" fmla="*/ 264165 h 1584960"/>
              <a:gd name="connsiteX1" fmla="*/ 264165 w 1584960"/>
              <a:gd name="connsiteY1" fmla="*/ 0 h 1584960"/>
              <a:gd name="connsiteX2" fmla="*/ 1320795 w 1584960"/>
              <a:gd name="connsiteY2" fmla="*/ 0 h 1584960"/>
              <a:gd name="connsiteX3" fmla="*/ 1584960 w 1584960"/>
              <a:gd name="connsiteY3" fmla="*/ 264165 h 1584960"/>
              <a:gd name="connsiteX4" fmla="*/ 1584960 w 1584960"/>
              <a:gd name="connsiteY4" fmla="*/ 1320795 h 1584960"/>
              <a:gd name="connsiteX5" fmla="*/ 1320795 w 1584960"/>
              <a:gd name="connsiteY5" fmla="*/ 1584960 h 1584960"/>
              <a:gd name="connsiteX6" fmla="*/ 264165 w 1584960"/>
              <a:gd name="connsiteY6" fmla="*/ 1584960 h 1584960"/>
              <a:gd name="connsiteX7" fmla="*/ 0 w 1584960"/>
              <a:gd name="connsiteY7" fmla="*/ 1320795 h 1584960"/>
              <a:gd name="connsiteX8" fmla="*/ 0 w 1584960"/>
              <a:gd name="connsiteY8" fmla="*/ 264165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4960" h="1584960">
                <a:moveTo>
                  <a:pt x="0" y="264165"/>
                </a:moveTo>
                <a:cubicBezTo>
                  <a:pt x="0" y="118271"/>
                  <a:pt x="118271" y="0"/>
                  <a:pt x="264165" y="0"/>
                </a:cubicBezTo>
                <a:lnTo>
                  <a:pt x="1320795" y="0"/>
                </a:lnTo>
                <a:cubicBezTo>
                  <a:pt x="1466689" y="0"/>
                  <a:pt x="1584960" y="118271"/>
                  <a:pt x="1584960" y="264165"/>
                </a:cubicBezTo>
                <a:lnTo>
                  <a:pt x="1584960" y="1320795"/>
                </a:lnTo>
                <a:cubicBezTo>
                  <a:pt x="1584960" y="1466689"/>
                  <a:pt x="1466689" y="1584960"/>
                  <a:pt x="1320795" y="1584960"/>
                </a:cubicBezTo>
                <a:lnTo>
                  <a:pt x="264165" y="1584960"/>
                </a:lnTo>
                <a:cubicBezTo>
                  <a:pt x="118271" y="1584960"/>
                  <a:pt x="0" y="1466689"/>
                  <a:pt x="0" y="1320795"/>
                </a:cubicBezTo>
                <a:lnTo>
                  <a:pt x="0" y="26416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471" tIns="115471" rIns="115471" bIns="115471" numCol="1" spcCol="1270" anchor="ctr" anchorCtr="0">
            <a:noAutofit/>
          </a:bodyPr>
          <a:lstStyle/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Digital Humanities</a:t>
            </a:r>
          </a:p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 Start-Up Grants </a:t>
            </a:r>
          </a:p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(</a:t>
            </a:r>
            <a:r>
              <a:rPr lang="ko-KR" altLang="en-US" sz="1000" b="1" i="0" kern="1200" dirty="0" smtClean="0"/>
              <a:t>디지털 인문학 프로젝트 초기 조성 지원</a:t>
            </a:r>
            <a:r>
              <a:rPr lang="en-US" altLang="ko-KR" sz="1000" b="1" i="0" kern="1200" dirty="0" smtClean="0"/>
              <a:t>) </a:t>
            </a:r>
            <a:endParaRPr lang="ko-KR" altLang="en-US" sz="1000" kern="1200" dirty="0"/>
          </a:p>
        </p:txBody>
      </p:sp>
      <p:sp>
        <p:nvSpPr>
          <p:cNvPr id="10" name="자유형 9"/>
          <p:cNvSpPr/>
          <p:nvPr/>
        </p:nvSpPr>
        <p:spPr>
          <a:xfrm>
            <a:off x="7092280" y="2276872"/>
            <a:ext cx="1656184" cy="1584960"/>
          </a:xfrm>
          <a:custGeom>
            <a:avLst/>
            <a:gdLst>
              <a:gd name="connsiteX0" fmla="*/ 0 w 1584960"/>
              <a:gd name="connsiteY0" fmla="*/ 264165 h 1584960"/>
              <a:gd name="connsiteX1" fmla="*/ 264165 w 1584960"/>
              <a:gd name="connsiteY1" fmla="*/ 0 h 1584960"/>
              <a:gd name="connsiteX2" fmla="*/ 1320795 w 1584960"/>
              <a:gd name="connsiteY2" fmla="*/ 0 h 1584960"/>
              <a:gd name="connsiteX3" fmla="*/ 1584960 w 1584960"/>
              <a:gd name="connsiteY3" fmla="*/ 264165 h 1584960"/>
              <a:gd name="connsiteX4" fmla="*/ 1584960 w 1584960"/>
              <a:gd name="connsiteY4" fmla="*/ 1320795 h 1584960"/>
              <a:gd name="connsiteX5" fmla="*/ 1320795 w 1584960"/>
              <a:gd name="connsiteY5" fmla="*/ 1584960 h 1584960"/>
              <a:gd name="connsiteX6" fmla="*/ 264165 w 1584960"/>
              <a:gd name="connsiteY6" fmla="*/ 1584960 h 1584960"/>
              <a:gd name="connsiteX7" fmla="*/ 0 w 1584960"/>
              <a:gd name="connsiteY7" fmla="*/ 1320795 h 1584960"/>
              <a:gd name="connsiteX8" fmla="*/ 0 w 1584960"/>
              <a:gd name="connsiteY8" fmla="*/ 264165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4960" h="1584960">
                <a:moveTo>
                  <a:pt x="0" y="264165"/>
                </a:moveTo>
                <a:cubicBezTo>
                  <a:pt x="0" y="118271"/>
                  <a:pt x="118271" y="0"/>
                  <a:pt x="264165" y="0"/>
                </a:cubicBezTo>
                <a:lnTo>
                  <a:pt x="1320795" y="0"/>
                </a:lnTo>
                <a:cubicBezTo>
                  <a:pt x="1466689" y="0"/>
                  <a:pt x="1584960" y="118271"/>
                  <a:pt x="1584960" y="264165"/>
                </a:cubicBezTo>
                <a:lnTo>
                  <a:pt x="1584960" y="1320795"/>
                </a:lnTo>
                <a:cubicBezTo>
                  <a:pt x="1584960" y="1466689"/>
                  <a:pt x="1466689" y="1584960"/>
                  <a:pt x="1320795" y="1584960"/>
                </a:cubicBezTo>
                <a:lnTo>
                  <a:pt x="264165" y="1584960"/>
                </a:lnTo>
                <a:cubicBezTo>
                  <a:pt x="118271" y="1584960"/>
                  <a:pt x="0" y="1466689"/>
                  <a:pt x="0" y="1320795"/>
                </a:cubicBezTo>
                <a:lnTo>
                  <a:pt x="0" y="26416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471" tIns="115471" rIns="115471" bIns="115471" numCol="1" spcCol="1270" anchor="ctr" anchorCtr="0">
            <a:noAutofit/>
          </a:bodyPr>
          <a:lstStyle/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Digital Humanities </a:t>
            </a:r>
          </a:p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Implementation </a:t>
            </a:r>
          </a:p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Grants </a:t>
            </a:r>
          </a:p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(</a:t>
            </a:r>
            <a:r>
              <a:rPr lang="ko-KR" altLang="en-US" sz="1000" b="1" i="0" kern="1200" dirty="0" smtClean="0"/>
              <a:t>디지털 인문학 프로젝트 실행 지원</a:t>
            </a:r>
            <a:r>
              <a:rPr lang="en-US" altLang="ko-KR" sz="1000" b="1" i="0" kern="1200" dirty="0" smtClean="0"/>
              <a:t>)</a:t>
            </a:r>
            <a:endParaRPr lang="ko-KR" altLang="en-US" sz="1000" kern="1200" dirty="0"/>
          </a:p>
        </p:txBody>
      </p:sp>
      <p:sp>
        <p:nvSpPr>
          <p:cNvPr id="11" name="자유형 10"/>
          <p:cNvSpPr/>
          <p:nvPr/>
        </p:nvSpPr>
        <p:spPr>
          <a:xfrm>
            <a:off x="5326732" y="4004280"/>
            <a:ext cx="1663048" cy="1584960"/>
          </a:xfrm>
          <a:custGeom>
            <a:avLst/>
            <a:gdLst>
              <a:gd name="connsiteX0" fmla="*/ 0 w 1584960"/>
              <a:gd name="connsiteY0" fmla="*/ 264165 h 1584960"/>
              <a:gd name="connsiteX1" fmla="*/ 264165 w 1584960"/>
              <a:gd name="connsiteY1" fmla="*/ 0 h 1584960"/>
              <a:gd name="connsiteX2" fmla="*/ 1320795 w 1584960"/>
              <a:gd name="connsiteY2" fmla="*/ 0 h 1584960"/>
              <a:gd name="connsiteX3" fmla="*/ 1584960 w 1584960"/>
              <a:gd name="connsiteY3" fmla="*/ 264165 h 1584960"/>
              <a:gd name="connsiteX4" fmla="*/ 1584960 w 1584960"/>
              <a:gd name="connsiteY4" fmla="*/ 1320795 h 1584960"/>
              <a:gd name="connsiteX5" fmla="*/ 1320795 w 1584960"/>
              <a:gd name="connsiteY5" fmla="*/ 1584960 h 1584960"/>
              <a:gd name="connsiteX6" fmla="*/ 264165 w 1584960"/>
              <a:gd name="connsiteY6" fmla="*/ 1584960 h 1584960"/>
              <a:gd name="connsiteX7" fmla="*/ 0 w 1584960"/>
              <a:gd name="connsiteY7" fmla="*/ 1320795 h 1584960"/>
              <a:gd name="connsiteX8" fmla="*/ 0 w 1584960"/>
              <a:gd name="connsiteY8" fmla="*/ 264165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4960" h="1584960">
                <a:moveTo>
                  <a:pt x="0" y="264165"/>
                </a:moveTo>
                <a:cubicBezTo>
                  <a:pt x="0" y="118271"/>
                  <a:pt x="118271" y="0"/>
                  <a:pt x="264165" y="0"/>
                </a:cubicBezTo>
                <a:lnTo>
                  <a:pt x="1320795" y="0"/>
                </a:lnTo>
                <a:cubicBezTo>
                  <a:pt x="1466689" y="0"/>
                  <a:pt x="1584960" y="118271"/>
                  <a:pt x="1584960" y="264165"/>
                </a:cubicBezTo>
                <a:lnTo>
                  <a:pt x="1584960" y="1320795"/>
                </a:lnTo>
                <a:cubicBezTo>
                  <a:pt x="1584960" y="1466689"/>
                  <a:pt x="1466689" y="1584960"/>
                  <a:pt x="1320795" y="1584960"/>
                </a:cubicBezTo>
                <a:lnTo>
                  <a:pt x="264165" y="1584960"/>
                </a:lnTo>
                <a:cubicBezTo>
                  <a:pt x="118271" y="1584960"/>
                  <a:pt x="0" y="1466689"/>
                  <a:pt x="0" y="1320795"/>
                </a:cubicBezTo>
                <a:lnTo>
                  <a:pt x="0" y="26416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471" tIns="115471" rIns="115471" bIns="115471" numCol="1" spcCol="1270" anchor="ctr" anchorCtr="0">
            <a:noAutofit/>
          </a:bodyPr>
          <a:lstStyle/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Institute for Advanced Topics in the Digital Humanities</a:t>
            </a:r>
          </a:p>
          <a:p>
            <a:pPr lvl="0" algn="ctr" defTabSz="444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i="0" kern="1200" dirty="0" smtClean="0"/>
              <a:t>(</a:t>
            </a:r>
            <a:r>
              <a:rPr lang="ko-KR" altLang="en-US" sz="1000" b="1" i="0" kern="1200" dirty="0" smtClean="0"/>
              <a:t>디지털 인문학 연구 센터 지원</a:t>
            </a:r>
            <a:r>
              <a:rPr lang="en-US" altLang="ko-KR" sz="1000" b="1" i="0" kern="1200" dirty="0" smtClean="0"/>
              <a:t>)</a:t>
            </a:r>
            <a:endParaRPr lang="ko-KR" altLang="en-US" sz="1000" kern="1200" dirty="0"/>
          </a:p>
        </p:txBody>
      </p:sp>
    </p:spTree>
    <p:extLst>
      <p:ext uri="{BB962C8B-B14F-4D97-AF65-F5344CB8AC3E}">
        <p14:creationId xmlns:p14="http://schemas.microsoft.com/office/powerpoint/2010/main" val="15459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893" name="Rectangle 55"/>
          <p:cNvSpPr>
            <a:spLocks noChangeArrowheads="1"/>
          </p:cNvSpPr>
          <p:nvPr/>
        </p:nvSpPr>
        <p:spPr bwMode="auto">
          <a:xfrm>
            <a:off x="1619250" y="295275"/>
            <a:ext cx="3529013" cy="32543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894" name="Text Box 56"/>
          <p:cNvSpPr txBox="1">
            <a:spLocks noChangeArrowheads="1"/>
          </p:cNvSpPr>
          <p:nvPr/>
        </p:nvSpPr>
        <p:spPr bwMode="auto">
          <a:xfrm>
            <a:off x="1587500" y="285750"/>
            <a:ext cx="3776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디지털 인문학 교육</a:t>
            </a:r>
            <a:r>
              <a:rPr lang="en-US" altLang="ko-KR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서울대학교</a:t>
            </a:r>
            <a:r>
              <a:rPr lang="en-US" altLang="ko-KR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)</a:t>
            </a:r>
            <a:endParaRPr lang="ko-KR" altLang="en-US" sz="14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80975" y="0"/>
            <a:ext cx="2952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한국의 디지털인문학 교육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5896" y="6453336"/>
            <a:ext cx="239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hlinkClick r:id="rId3"/>
              </a:rPr>
              <a:t>서울대학교 디지털정보융합전공</a:t>
            </a:r>
            <a:endParaRPr lang="ko-KR" altLang="en-US" sz="1200" dirty="0"/>
          </a:p>
        </p:txBody>
      </p:sp>
      <p:graphicFrame>
        <p:nvGraphicFramePr>
          <p:cNvPr id="37952" name="표 37951"/>
          <p:cNvGraphicFramePr>
            <a:graphicFrameLocks noGrp="1"/>
          </p:cNvGraphicFramePr>
          <p:nvPr>
            <p:extLst/>
          </p:nvPr>
        </p:nvGraphicFramePr>
        <p:xfrm>
          <a:off x="395536" y="980728"/>
          <a:ext cx="8496944" cy="5400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4096"/>
                <a:gridCol w="7632848"/>
              </a:tblGrid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</a:rPr>
                        <a:t>번호</a:t>
                      </a:r>
                      <a:endParaRPr lang="ko-KR" altLang="en-US" sz="1000" b="1" i="0" u="none" strike="noStrike" dirty="0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과목명</a:t>
                      </a:r>
                      <a:endParaRPr lang="ko-KR" altLang="en-US" sz="1000" b="1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융합과학기술개론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Introduction to Convergence Science and Technology)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 err="1">
                          <a:effectLst/>
                          <a:hlinkClick r:id="rId4"/>
                        </a:rPr>
                        <a:t>인턴십</a:t>
                      </a:r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-&gt; </a:t>
                      </a:r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융합 지식의 실무 응용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Internship -&gt; Field Applications of Convergence Knowledge)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3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전산응용개론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Introduction to Computing Applications)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4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 err="1">
                          <a:effectLst/>
                          <a:hlinkClick r:id="rId4"/>
                        </a:rPr>
                        <a:t>문화콘텐츠의</a:t>
                      </a:r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 이해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-&gt; </a:t>
                      </a:r>
                      <a:r>
                        <a:rPr lang="ko-KR" altLang="en-US" sz="1000" u="sng" strike="noStrike" dirty="0" err="1">
                          <a:effectLst/>
                          <a:hlinkClick r:id="rId4"/>
                        </a:rPr>
                        <a:t>정보추구행동론</a:t>
                      </a:r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(Human Information Behavior)</a:t>
                      </a:r>
                      <a:endParaRPr lang="ko-KR" alt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5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컴퓨터프로그래밍 개론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Introduction to Computer Programming)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6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컴퓨터융합 응용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Computer Convergence Application)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7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컴퓨터융합기술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Computer Convergence Technology)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8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컴퓨터그래픽스 이론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Introduction to Computer Graphics)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9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컴퓨터그래픽스 기술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Computer Graphics Technology)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10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웹 응용 시스템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Web Application System)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11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 err="1">
                          <a:effectLst/>
                          <a:hlinkClick r:id="rId4"/>
                        </a:rPr>
                        <a:t>온톨로지기술</a:t>
                      </a:r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 입문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Introduction to Ontology Technology)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12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지식정보처리론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Knowledge Information Processing)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13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사용자 인터페이스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Human Computer Interaction)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14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 err="1">
                          <a:effectLst/>
                          <a:hlinkClick r:id="rId4"/>
                        </a:rPr>
                        <a:t>복잡계</a:t>
                      </a:r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 이론 및 디지털 정보 분석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Digital data analysis in complex systems)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15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>
                          <a:effectLst/>
                          <a:hlinkClick r:id="rId4"/>
                        </a:rPr>
                        <a:t>연구방법론 </a:t>
                      </a:r>
                      <a:r>
                        <a:rPr lang="en-US" altLang="ko-KR" sz="1000" u="sng" strike="noStrike">
                          <a:effectLst/>
                          <a:hlinkClick r:id="rId4"/>
                        </a:rPr>
                        <a:t>-&gt; </a:t>
                      </a:r>
                      <a:r>
                        <a:rPr lang="ko-KR" altLang="en-US" sz="1000" u="sng" strike="noStrike">
                          <a:effectLst/>
                          <a:hlinkClick r:id="rId4"/>
                        </a:rPr>
                        <a:t>정보행동 연구조사 방법론 </a:t>
                      </a:r>
                      <a:r>
                        <a:rPr lang="en-US" altLang="ko-KR" sz="1000" u="sng" strike="noStrike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>
                          <a:effectLst/>
                          <a:hlinkClick r:id="rId4"/>
                        </a:rPr>
                        <a:t>Research Methodology -&gt; Research method in information user analysis)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16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>
                          <a:effectLst/>
                          <a:hlinkClick r:id="rId4"/>
                        </a:rPr>
                        <a:t>비주얼라이제이션 </a:t>
                      </a:r>
                      <a:r>
                        <a:rPr lang="en-US" altLang="ko-KR" sz="1000" u="sng" strike="noStrike">
                          <a:effectLst/>
                          <a:hlinkClick r:id="rId4"/>
                        </a:rPr>
                        <a:t>(Visualization)</a:t>
                      </a:r>
                      <a:endParaRPr lang="ko-KR" altLang="en-US" sz="1000" b="0" i="0" u="sng" strike="noStrike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17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프로젝트 기획과 실제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Project Management)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18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>
                          <a:effectLst/>
                          <a:hlinkClick r:id="rId4"/>
                        </a:rPr>
                        <a:t>게임의 이해 </a:t>
                      </a:r>
                      <a:r>
                        <a:rPr lang="en-US" altLang="ko-KR" sz="1000" u="sng" strike="noStrike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>
                          <a:effectLst/>
                          <a:hlinkClick r:id="rId4"/>
                        </a:rPr>
                        <a:t>Understanding Games)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19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>
                          <a:effectLst/>
                          <a:hlinkClick r:id="rId4"/>
                        </a:rPr>
                        <a:t>포털론 </a:t>
                      </a:r>
                      <a:r>
                        <a:rPr lang="en-US" altLang="ko-KR" sz="1000" u="sng" strike="noStrike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>
                          <a:effectLst/>
                          <a:hlinkClick r:id="rId4"/>
                        </a:rPr>
                        <a:t>Portal Theory)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20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정보 </a:t>
                      </a:r>
                      <a:r>
                        <a:rPr lang="ko-KR" altLang="en-US" sz="1000" u="sng" strike="noStrike" dirty="0" err="1">
                          <a:effectLst/>
                          <a:hlinkClick r:id="rId4"/>
                        </a:rPr>
                        <a:t>콘텐츠</a:t>
                      </a:r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 유통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Information Contents Marketing and Distribution)\\)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21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 err="1">
                          <a:effectLst/>
                          <a:hlinkClick r:id="rId4"/>
                        </a:rPr>
                        <a:t>디지털스토리텔링</a:t>
                      </a:r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Digital Storytelling)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22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>
                          <a:effectLst/>
                          <a:hlinkClick r:id="rId4"/>
                        </a:rPr>
                        <a:t>정보정책 </a:t>
                      </a:r>
                      <a:r>
                        <a:rPr lang="en-US" altLang="ko-KR" sz="1000" u="sng" strike="noStrike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>
                          <a:effectLst/>
                          <a:hlinkClick r:id="rId4"/>
                        </a:rPr>
                        <a:t>Information Policy)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23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>
                          <a:effectLst/>
                          <a:hlinkClick r:id="rId4"/>
                        </a:rPr>
                        <a:t>산학연구 프로젝트 </a:t>
                      </a:r>
                      <a:r>
                        <a:rPr lang="en-US" altLang="ko-KR" sz="1000" u="sng" strike="noStrike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>
                          <a:effectLst/>
                          <a:hlinkClick r:id="rId4"/>
                        </a:rPr>
                        <a:t>Field Project)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24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음악정보검색 입문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Introduction to Music Information Retrieval)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25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 err="1">
                          <a:effectLst/>
                          <a:hlinkClick r:id="rId4"/>
                        </a:rPr>
                        <a:t>모바일</a:t>
                      </a:r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 응용 프로그래밍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Mobile Application Programming)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26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>
                          <a:effectLst/>
                          <a:hlinkClick r:id="rId4"/>
                        </a:rPr>
                        <a:t>융합기술의 창조적 </a:t>
                      </a:r>
                      <a:r>
                        <a:rPr lang="en-US" sz="1000" u="sng" strike="noStrike">
                          <a:effectLst/>
                          <a:hlinkClick r:id="rId4"/>
                        </a:rPr>
                        <a:t>R&amp;D</a:t>
                      </a:r>
                      <a:r>
                        <a:rPr lang="ko-KR" altLang="en-US" sz="1000" u="sng" strike="noStrike">
                          <a:effectLst/>
                          <a:hlinkClick r:id="rId4"/>
                        </a:rPr>
                        <a:t>혁신 </a:t>
                      </a:r>
                      <a:r>
                        <a:rPr lang="en-US" altLang="ko-KR" sz="1000" u="sng" strike="noStrike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>
                          <a:effectLst/>
                          <a:hlinkClick r:id="rId4"/>
                        </a:rPr>
                        <a:t>Creative R&amp;D Innovation for convergences technology))</a:t>
                      </a:r>
                      <a:endParaRPr lang="en-US" sz="1000" b="0" i="0" u="sng" strike="noStrike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27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가상현실특강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Virtual Reality Seminar)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28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정보시스템 연구 특강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Topics in Information System Study)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  <a:tr h="1800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29</a:t>
                      </a:r>
                      <a:endParaRPr lang="en-US" altLang="ko-KR" sz="1000" b="0" i="0" u="none" strike="noStrike">
                        <a:solidFill>
                          <a:srgbClr val="555555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938" marR="938" marT="93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sng" strike="noStrike" dirty="0">
                          <a:effectLst/>
                          <a:hlinkClick r:id="rId4"/>
                        </a:rPr>
                        <a:t>대학원논문연구 </a:t>
                      </a:r>
                      <a:r>
                        <a:rPr lang="en-US" altLang="ko-KR" sz="1000" u="sng" strike="noStrike" dirty="0">
                          <a:effectLst/>
                          <a:hlinkClick r:id="rId4"/>
                        </a:rPr>
                        <a:t>(</a:t>
                      </a:r>
                      <a:r>
                        <a:rPr lang="en-US" sz="1000" u="sng" strike="noStrike" dirty="0">
                          <a:effectLst/>
                          <a:hlinkClick r:id="rId4"/>
                        </a:rPr>
                        <a:t>Dissertation Research)</a:t>
                      </a:r>
                      <a:endParaRPr lang="en-US" sz="1000" b="0" i="0" u="sng" strike="noStrike" dirty="0">
                        <a:solidFill>
                          <a:srgbClr val="0563C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38" marR="938" marT="938" marB="0" anchor="ctr"/>
                </a:tc>
              </a:tr>
            </a:tbl>
          </a:graphicData>
        </a:graphic>
      </p:graphicFrame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03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893" name="Rectangle 55"/>
          <p:cNvSpPr>
            <a:spLocks noChangeArrowheads="1"/>
          </p:cNvSpPr>
          <p:nvPr/>
        </p:nvSpPr>
        <p:spPr bwMode="auto">
          <a:xfrm>
            <a:off x="1619250" y="295275"/>
            <a:ext cx="3529013" cy="32543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894" name="Text Box 56"/>
          <p:cNvSpPr txBox="1">
            <a:spLocks noChangeArrowheads="1"/>
          </p:cNvSpPr>
          <p:nvPr/>
        </p:nvSpPr>
        <p:spPr bwMode="auto">
          <a:xfrm>
            <a:off x="1587500" y="285750"/>
            <a:ext cx="3776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디지털 인문학 </a:t>
            </a:r>
            <a:r>
              <a:rPr lang="ko-KR" altLang="en-US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교육</a:t>
            </a:r>
            <a:r>
              <a:rPr lang="en-US" altLang="ko-KR" sz="1400" b="1" dirty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참고문헌</a:t>
            </a:r>
            <a:endParaRPr lang="ko-KR" altLang="en-US" sz="14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80975" y="0"/>
            <a:ext cx="2952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ko-KR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디지털인문학 </a:t>
            </a:r>
            <a:r>
              <a:rPr lang="ko-KR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교육</a:t>
            </a:r>
            <a:endParaRPr lang="ko-KR" altLang="en-US" sz="1400" b="1" dirty="0" smtClean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340768"/>
            <a:ext cx="84586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김현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한국학과 </a:t>
            </a:r>
            <a:r>
              <a:rPr lang="ko-KR" altLang="en-US" sz="1200" dirty="0"/>
              <a:t>정보기술의 학제적 교육 프로그램 개발에 관한 </a:t>
            </a:r>
            <a:r>
              <a:rPr lang="ko-KR" altLang="en-US" sz="1200" dirty="0" smtClean="0"/>
              <a:t>연구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민족문화연구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43, </a:t>
            </a:r>
            <a:r>
              <a:rPr lang="en-US" altLang="ko-KR" sz="1200" dirty="0" smtClean="0"/>
              <a:t>2005</a:t>
            </a:r>
          </a:p>
          <a:p>
            <a:r>
              <a:rPr lang="ko-KR" altLang="en-US" sz="1200" dirty="0"/>
              <a:t>김현</a:t>
            </a:r>
            <a:r>
              <a:rPr lang="en-US" altLang="ko-KR" sz="1200" dirty="0"/>
              <a:t>, </a:t>
            </a:r>
            <a:r>
              <a:rPr lang="ko-KR" altLang="en-US" sz="1200" dirty="0" err="1"/>
              <a:t>인문정보학의</a:t>
            </a:r>
            <a:r>
              <a:rPr lang="ko-KR" altLang="en-US" sz="1200" dirty="0"/>
              <a:t> 모색</a:t>
            </a:r>
            <a:r>
              <a:rPr lang="en-US" altLang="ko-KR" sz="1200" dirty="0"/>
              <a:t>, </a:t>
            </a:r>
            <a:r>
              <a:rPr lang="ko-KR" altLang="en-US" sz="1200" dirty="0" err="1"/>
              <a:t>북코리아</a:t>
            </a:r>
            <a:r>
              <a:rPr lang="en-US" altLang="ko-KR" sz="1200" dirty="0"/>
              <a:t>, 2012</a:t>
            </a:r>
          </a:p>
          <a:p>
            <a:r>
              <a:rPr lang="ko-KR" altLang="en-US" sz="1200" dirty="0"/>
              <a:t>박찬길</a:t>
            </a:r>
            <a:r>
              <a:rPr lang="en-US" altLang="ko-KR" sz="1200" dirty="0"/>
              <a:t>, </a:t>
            </a:r>
            <a:r>
              <a:rPr lang="ko-KR" altLang="en-US" sz="1200" dirty="0"/>
              <a:t>디지털인문학 과목개발 연구</a:t>
            </a:r>
            <a:r>
              <a:rPr lang="en-US" altLang="ko-KR" sz="1200" dirty="0"/>
              <a:t>, </a:t>
            </a:r>
            <a:r>
              <a:rPr lang="ko-KR" altLang="en-US" sz="1200" dirty="0"/>
              <a:t>한국연구재단</a:t>
            </a:r>
            <a:r>
              <a:rPr lang="en-US" altLang="ko-KR" sz="1200" dirty="0"/>
              <a:t>(</a:t>
            </a:r>
            <a:r>
              <a:rPr lang="en-US" altLang="ko-KR" sz="1200" dirty="0" err="1"/>
              <a:t>NRF</a:t>
            </a:r>
            <a:r>
              <a:rPr lang="en-US" altLang="ko-KR" sz="1200" dirty="0"/>
              <a:t>) </a:t>
            </a:r>
            <a:r>
              <a:rPr lang="ko-KR" altLang="en-US" sz="1200" dirty="0"/>
              <a:t>연구성과물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2005</a:t>
            </a:r>
          </a:p>
          <a:p>
            <a:r>
              <a:rPr lang="ko-KR" altLang="en-US" sz="1200" dirty="0" smtClean="0"/>
              <a:t>이은경</a:t>
            </a:r>
            <a:r>
              <a:rPr lang="en-US" altLang="ko-KR" sz="1200" dirty="0" smtClean="0"/>
              <a:t>, </a:t>
            </a:r>
            <a:r>
              <a:rPr lang="ko-KR" altLang="en-US" sz="1200" dirty="0"/>
              <a:t>인문학과 정보과학기술의 학제간 </a:t>
            </a:r>
            <a:r>
              <a:rPr lang="ko-KR" altLang="en-US" sz="1200" dirty="0" smtClean="0"/>
              <a:t>연구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교육 현황과 활성화 방안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경제</a:t>
            </a:r>
            <a:r>
              <a:rPr lang="en-US" altLang="ko-KR" sz="1200" dirty="0" smtClean="0"/>
              <a:t>·</a:t>
            </a:r>
            <a:r>
              <a:rPr lang="ko-KR" altLang="en-US" sz="1200" dirty="0" smtClean="0"/>
              <a:t>인문사회연구회</a:t>
            </a:r>
            <a:r>
              <a:rPr lang="en-US" altLang="ko-KR" sz="1200" dirty="0" smtClean="0"/>
              <a:t>, 2006</a:t>
            </a:r>
          </a:p>
          <a:p>
            <a:r>
              <a:rPr lang="ko-KR" altLang="ko-KR" sz="1200" dirty="0"/>
              <a:t>인문사회 학술진흥 장기 비전 추진위원회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2030 </a:t>
            </a:r>
            <a:r>
              <a:rPr lang="ko-KR" altLang="ko-KR" sz="1200" dirty="0"/>
              <a:t>인문사회 학술진흥 장기 </a:t>
            </a:r>
            <a:r>
              <a:rPr lang="ko-KR" altLang="ko-KR" sz="1200" dirty="0" smtClean="0"/>
              <a:t>비전</a:t>
            </a:r>
            <a:r>
              <a:rPr lang="en-US" altLang="ko-KR" sz="1200" dirty="0" smtClean="0"/>
              <a:t>, 2010</a:t>
            </a:r>
            <a:endParaRPr lang="en-US" altLang="ko-KR" sz="1200" dirty="0" smtClean="0"/>
          </a:p>
          <a:p>
            <a:r>
              <a:rPr lang="ko-KR" altLang="en-US" sz="1200" dirty="0" smtClean="0"/>
              <a:t>한국교육개발원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디지털 미디어 시대의 인문학 교육 개발과 고용창출 방안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한국교육개발원 인문사회연구회</a:t>
            </a:r>
            <a:r>
              <a:rPr lang="en-US" altLang="ko-KR" sz="1200" dirty="0" smtClean="0"/>
              <a:t>, 2002</a:t>
            </a:r>
          </a:p>
          <a:p>
            <a:endParaRPr lang="en-US" altLang="ko-KR" sz="1200" dirty="0" smtClean="0"/>
          </a:p>
          <a:p>
            <a:r>
              <a:rPr lang="en-US" altLang="ko-KR" sz="1200" dirty="0"/>
              <a:t>David J. </a:t>
            </a:r>
            <a:r>
              <a:rPr lang="en-US" altLang="ko-KR" sz="1200" dirty="0" err="1"/>
              <a:t>Bodenhamer</a:t>
            </a:r>
            <a:r>
              <a:rPr lang="en-US" altLang="ko-KR" sz="1200" dirty="0"/>
              <a:t>, John Corrigan, Trevor M. Harris, The Spatial Humanities: GIS and the Future of Humanities Scholarship, Indiana University Press, </a:t>
            </a:r>
            <a:r>
              <a:rPr lang="en-US" altLang="ko-KR" sz="1200" dirty="0" smtClean="0"/>
              <a:t>2010</a:t>
            </a:r>
          </a:p>
          <a:p>
            <a:r>
              <a:rPr lang="en-US" altLang="ko-KR" sz="1200" dirty="0"/>
              <a:t>Susan Hockey, Electronic Texts in the Humanities: Principles and Practice, Oxford University </a:t>
            </a:r>
            <a:r>
              <a:rPr lang="en-US" altLang="ko-KR" sz="1200" dirty="0" err="1"/>
              <a:t>Pres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2001</a:t>
            </a:r>
          </a:p>
          <a:p>
            <a:r>
              <a:rPr lang="en-US" altLang="ko-KR" sz="1200" dirty="0" smtClean="0"/>
              <a:t>Susan </a:t>
            </a:r>
            <a:r>
              <a:rPr lang="en-US" altLang="ko-KR" sz="1200" dirty="0" err="1"/>
              <a:t>Schreibman</a:t>
            </a:r>
            <a:r>
              <a:rPr lang="en-US" altLang="ko-KR" sz="1200" dirty="0"/>
              <a:t>, Ray Siemens, John </a:t>
            </a:r>
            <a:r>
              <a:rPr lang="en-US" altLang="ko-KR" sz="1200" dirty="0" err="1" smtClean="0"/>
              <a:t>Unsworth</a:t>
            </a:r>
            <a:r>
              <a:rPr lang="en-US" altLang="ko-KR" sz="1200" dirty="0" smtClean="0"/>
              <a:t>, A </a:t>
            </a:r>
            <a:r>
              <a:rPr lang="en-US" altLang="ko-KR" sz="1200" dirty="0"/>
              <a:t>Companion to Digital </a:t>
            </a:r>
            <a:r>
              <a:rPr lang="en-US" altLang="ko-KR" sz="1200" dirty="0" smtClean="0"/>
              <a:t>Humanities, Wiley-Blackwell, 2008</a:t>
            </a:r>
          </a:p>
          <a:p>
            <a:r>
              <a:rPr lang="en-US" altLang="ko-KR" sz="1200" dirty="0"/>
              <a:t>Ray Siemens, Susan </a:t>
            </a:r>
            <a:r>
              <a:rPr lang="en-US" altLang="ko-KR" sz="1200" dirty="0" err="1" smtClean="0"/>
              <a:t>Schreibman</a:t>
            </a:r>
            <a:r>
              <a:rPr lang="en-US" altLang="ko-KR" sz="1200" dirty="0" smtClean="0"/>
              <a:t>, A </a:t>
            </a:r>
            <a:r>
              <a:rPr lang="en-US" altLang="ko-KR" sz="1200" dirty="0"/>
              <a:t>Companion to Digital Literary </a:t>
            </a:r>
            <a:r>
              <a:rPr lang="en-US" altLang="ko-KR" sz="1200" dirty="0" smtClean="0"/>
              <a:t>Studies, Wiley-Blackwell, 2013</a:t>
            </a:r>
          </a:p>
          <a:p>
            <a:r>
              <a:rPr lang="en-US" altLang="ko-KR" sz="1200" dirty="0" smtClean="0"/>
              <a:t>T</a:t>
            </a:r>
            <a:r>
              <a:rPr lang="en-US" altLang="ko-KR" sz="1200" dirty="0"/>
              <a:t>. Mills Kelly, Teaching History in the Digital Age (Digital Humanities), University of Michigan Press, 2013</a:t>
            </a:r>
          </a:p>
          <a:p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ko-KR" altLang="ko-KR" sz="1200" dirty="0" err="1"/>
              <a:t>項潔</a:t>
            </a:r>
            <a:r>
              <a:rPr lang="ko-KR" altLang="ko-KR" sz="1200" dirty="0"/>
              <a:t> </a:t>
            </a:r>
            <a:r>
              <a:rPr lang="ko-KR" altLang="ko-KR" sz="1200" dirty="0" smtClean="0"/>
              <a:t>等</a:t>
            </a:r>
            <a:r>
              <a:rPr lang="en-US" altLang="ko-KR" sz="1200" dirty="0" smtClean="0"/>
              <a:t>, </a:t>
            </a:r>
            <a:r>
              <a:rPr lang="ko-KR" altLang="ko-KR" sz="1200" dirty="0" err="1" smtClean="0"/>
              <a:t>數位人文研究與技藝</a:t>
            </a:r>
            <a:r>
              <a:rPr lang="en-US" altLang="ko-KR" sz="1200" dirty="0" smtClean="0"/>
              <a:t>, </a:t>
            </a:r>
            <a:r>
              <a:rPr lang="ko-KR" altLang="ko-KR" sz="1200" dirty="0" smtClean="0"/>
              <a:t>國立臺灣大學出版中心</a:t>
            </a:r>
            <a:r>
              <a:rPr lang="en-US" altLang="ko-KR" sz="1200" dirty="0" smtClean="0"/>
              <a:t>, 2014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5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19" name="Rectangle 55"/>
          <p:cNvSpPr>
            <a:spLocks noChangeArrowheads="1"/>
          </p:cNvSpPr>
          <p:nvPr/>
        </p:nvSpPr>
        <p:spPr bwMode="auto">
          <a:xfrm>
            <a:off x="1619250" y="295275"/>
            <a:ext cx="3888854" cy="27331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20" name="Text Box 56"/>
          <p:cNvSpPr txBox="1">
            <a:spLocks noChangeArrowheads="1"/>
          </p:cNvSpPr>
          <p:nvPr/>
        </p:nvSpPr>
        <p:spPr bwMode="auto">
          <a:xfrm>
            <a:off x="1587500" y="317848"/>
            <a:ext cx="43526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buNone/>
            </a:pPr>
            <a:r>
              <a:rPr lang="en-US" altLang="ko-KR" sz="900" dirty="0"/>
              <a:t>Doing Digital History: An Institute for Mid-Career American Historians</a:t>
            </a: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79388" y="0"/>
            <a:ext cx="280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dirty="0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해외의 디지털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인문학 교육 </a:t>
            </a:r>
            <a:endParaRPr lang="ko-KR" altLang="en-US" sz="1400" b="1" dirty="0">
              <a:solidFill>
                <a:schemeClr val="bg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539552" y="4749061"/>
            <a:ext cx="1300216" cy="1560259"/>
            <a:chOff x="3635896" y="620688"/>
            <a:chExt cx="1800200" cy="2160240"/>
          </a:xfrm>
        </p:grpSpPr>
        <p:sp>
          <p:nvSpPr>
            <p:cNvPr id="10" name="타원 9"/>
            <p:cNvSpPr/>
            <p:nvPr/>
          </p:nvSpPr>
          <p:spPr>
            <a:xfrm>
              <a:off x="3635896" y="620688"/>
              <a:ext cx="1800200" cy="18002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2</a:t>
              </a:r>
              <a:r>
                <a:rPr lang="ko-KR" altLang="en-US" sz="1600" dirty="0" smtClean="0"/>
                <a:t>억 </a:t>
              </a:r>
              <a:r>
                <a:rPr lang="en-US" altLang="ko-KR" sz="1600" dirty="0" smtClean="0"/>
                <a:t>2</a:t>
              </a:r>
              <a:r>
                <a:rPr lang="ko-KR" altLang="en-US" sz="1600" dirty="0" err="1" smtClean="0"/>
                <a:t>천만원</a:t>
              </a:r>
              <a:endParaRPr lang="en-US" altLang="ko-KR" sz="1600" dirty="0" smtClean="0"/>
            </a:p>
            <a:p>
              <a:pPr algn="ctr"/>
              <a:r>
                <a:rPr lang="en-US" altLang="ko-KR" sz="1200" dirty="0" smtClean="0"/>
                <a:t>($215,718)</a:t>
              </a:r>
              <a:endParaRPr lang="ko-KR" altLang="en-US" sz="1600" dirty="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635896" y="2492896"/>
              <a:ext cx="1800200" cy="288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 smtClean="0">
                  <a:solidFill>
                    <a:srgbClr val="00B050"/>
                  </a:solidFill>
                </a:rPr>
                <a:t>지원금</a:t>
              </a:r>
              <a:r>
                <a:rPr lang="en-US" altLang="ko-KR" sz="1400" dirty="0" smtClean="0">
                  <a:solidFill>
                    <a:srgbClr val="00B050"/>
                  </a:solidFill>
                </a:rPr>
                <a:t>(grant)</a:t>
              </a:r>
              <a:endParaRPr lang="ko-KR" altLang="en-US" sz="14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3775840" y="1340768"/>
            <a:ext cx="1300216" cy="1560259"/>
            <a:chOff x="3635896" y="620688"/>
            <a:chExt cx="1800200" cy="2160240"/>
          </a:xfrm>
        </p:grpSpPr>
        <p:sp>
          <p:nvSpPr>
            <p:cNvPr id="13" name="타원 12"/>
            <p:cNvSpPr/>
            <p:nvPr/>
          </p:nvSpPr>
          <p:spPr>
            <a:xfrm>
              <a:off x="3635896" y="620688"/>
              <a:ext cx="1800200" cy="18002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/>
                <a:t>Digital History</a:t>
              </a: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635896" y="2492896"/>
              <a:ext cx="1800200" cy="288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>
                  <a:solidFill>
                    <a:srgbClr val="FFC000"/>
                  </a:solidFill>
                </a:rPr>
                <a:t>무엇을</a:t>
              </a:r>
              <a:r>
                <a:rPr lang="en-US" altLang="ko-KR" sz="1400" dirty="0">
                  <a:solidFill>
                    <a:srgbClr val="FFC000"/>
                  </a:solidFill>
                </a:rPr>
                <a:t>(what)</a:t>
              </a:r>
              <a:endParaRPr lang="ko-KR" altLang="en-US" sz="14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7376240" y="4705996"/>
            <a:ext cx="1300216" cy="1747340"/>
            <a:chOff x="3635896" y="620688"/>
            <a:chExt cx="1800200" cy="2419261"/>
          </a:xfrm>
        </p:grpSpPr>
        <p:sp>
          <p:nvSpPr>
            <p:cNvPr id="16" name="타원 15"/>
            <p:cNvSpPr/>
            <p:nvPr/>
          </p:nvSpPr>
          <p:spPr>
            <a:xfrm>
              <a:off x="3635896" y="620688"/>
              <a:ext cx="1800200" cy="18002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http://</a:t>
              </a:r>
              <a:r>
                <a:rPr lang="en-US" altLang="ko-KR" sz="1200" dirty="0" err="1"/>
                <a:t>history2014.doingdh.org</a:t>
              </a:r>
              <a:r>
                <a:rPr lang="en-US" altLang="ko-KR" sz="1200" dirty="0"/>
                <a:t>/</a:t>
              </a:r>
              <a:endParaRPr lang="ko-KR" altLang="en-US" sz="1200" dirty="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635896" y="2511610"/>
              <a:ext cx="1800200" cy="528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>
                  <a:solidFill>
                    <a:srgbClr val="7030A0"/>
                  </a:solidFill>
                </a:rPr>
                <a:t>어디에서</a:t>
              </a:r>
              <a:r>
                <a:rPr lang="en-US" altLang="ko-KR" sz="1400" dirty="0">
                  <a:solidFill>
                    <a:srgbClr val="7030A0"/>
                  </a:solidFill>
                </a:rPr>
                <a:t>(where)</a:t>
              </a:r>
              <a:endParaRPr lang="ko-KR" altLang="en-US" sz="14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399576" y="2348880"/>
            <a:ext cx="1300216" cy="1560259"/>
            <a:chOff x="3635896" y="620688"/>
            <a:chExt cx="1800200" cy="2160240"/>
          </a:xfrm>
        </p:grpSpPr>
        <p:sp>
          <p:nvSpPr>
            <p:cNvPr id="19" name="타원 18"/>
            <p:cNvSpPr/>
            <p:nvPr/>
          </p:nvSpPr>
          <p:spPr>
            <a:xfrm>
              <a:off x="3635896" y="620688"/>
              <a:ext cx="1800200" cy="1800200"/>
            </a:xfrm>
            <a:prstGeom prst="ellipse">
              <a:avLst/>
            </a:prstGeom>
            <a:solidFill>
              <a:srgbClr val="C0000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George Mason University</a:t>
              </a:r>
              <a:endParaRPr lang="ko-KR" altLang="en-US" sz="1200" dirty="0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635896" y="2492896"/>
              <a:ext cx="1800200" cy="288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>
                  <a:solidFill>
                    <a:schemeClr val="accent2"/>
                  </a:solidFill>
                </a:rPr>
                <a:t>누가</a:t>
              </a:r>
              <a:r>
                <a:rPr lang="en-US" altLang="ko-KR" sz="1400" dirty="0">
                  <a:solidFill>
                    <a:schemeClr val="accent2"/>
                  </a:solidFill>
                </a:rPr>
                <a:t>(who)</a:t>
              </a:r>
              <a:endParaRPr lang="ko-KR" altLang="en-US" sz="14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6152104" y="2159447"/>
            <a:ext cx="1300216" cy="1560259"/>
            <a:chOff x="3635896" y="620688"/>
            <a:chExt cx="1800200" cy="2160240"/>
          </a:xfrm>
          <a:solidFill>
            <a:srgbClr val="0070C0"/>
          </a:solidFill>
        </p:grpSpPr>
        <p:sp>
          <p:nvSpPr>
            <p:cNvPr id="23" name="타원 22"/>
            <p:cNvSpPr/>
            <p:nvPr/>
          </p:nvSpPr>
          <p:spPr>
            <a:xfrm>
              <a:off x="3635896" y="620688"/>
              <a:ext cx="1800200" cy="1800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dirty="0" smtClean="0"/>
                <a:t>-DH</a:t>
              </a:r>
              <a:r>
                <a:rPr lang="ko-KR" altLang="en-US" sz="1200" dirty="0" smtClean="0"/>
                <a:t>교육</a:t>
              </a:r>
              <a:r>
                <a:rPr lang="en-US" altLang="ko-KR" sz="1200" dirty="0" smtClean="0"/>
                <a:t>-</a:t>
              </a:r>
            </a:p>
            <a:p>
              <a:r>
                <a:rPr lang="ko-KR" altLang="en-US" sz="1200" dirty="0" smtClean="0"/>
                <a:t>인원 </a:t>
              </a:r>
              <a:r>
                <a:rPr lang="en-US" altLang="ko-KR" sz="1200" dirty="0" smtClean="0"/>
                <a:t>25</a:t>
              </a:r>
              <a:r>
                <a:rPr lang="ko-KR" altLang="en-US" sz="1200" dirty="0" smtClean="0"/>
                <a:t>명</a:t>
              </a:r>
              <a:endParaRPr lang="en-US" altLang="ko-KR" sz="1200" dirty="0" smtClean="0"/>
            </a:p>
            <a:p>
              <a:r>
                <a:rPr lang="ko-KR" altLang="en-US" sz="1200" dirty="0" smtClean="0"/>
                <a:t>기간 </a:t>
              </a:r>
              <a:r>
                <a:rPr lang="en-US" altLang="ko-KR" sz="1200" dirty="0" smtClean="0"/>
                <a:t>2</a:t>
              </a:r>
              <a:r>
                <a:rPr lang="ko-KR" altLang="en-US" sz="1200" dirty="0" smtClean="0"/>
                <a:t>주</a:t>
              </a:r>
              <a:endParaRPr lang="en-US" altLang="ko-KR" sz="1200" dirty="0" smtClean="0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635896" y="2492896"/>
              <a:ext cx="180020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>
                  <a:solidFill>
                    <a:srgbClr val="0070C0"/>
                  </a:solidFill>
                </a:rPr>
                <a:t>어떻게</a:t>
              </a:r>
              <a:r>
                <a:rPr lang="en-US" altLang="ko-KR" sz="1400" dirty="0">
                  <a:solidFill>
                    <a:srgbClr val="0070C0"/>
                  </a:solidFill>
                </a:rPr>
                <a:t>(how)</a:t>
              </a:r>
            </a:p>
          </p:txBody>
        </p:sp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5410763"/>
            <a:ext cx="3867150" cy="457200"/>
          </a:xfrm>
          <a:prstGeom prst="rect">
            <a:avLst/>
          </a:prstGeom>
        </p:spPr>
      </p:pic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103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19" name="Rectangle 55"/>
          <p:cNvSpPr>
            <a:spLocks noChangeArrowheads="1"/>
          </p:cNvSpPr>
          <p:nvPr/>
        </p:nvSpPr>
        <p:spPr bwMode="auto">
          <a:xfrm>
            <a:off x="1619250" y="295275"/>
            <a:ext cx="3888854" cy="27331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20" name="Text Box 56"/>
          <p:cNvSpPr txBox="1">
            <a:spLocks noChangeArrowheads="1"/>
          </p:cNvSpPr>
          <p:nvPr/>
        </p:nvSpPr>
        <p:spPr bwMode="auto">
          <a:xfrm>
            <a:off x="1587500" y="317848"/>
            <a:ext cx="43526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buNone/>
            </a:pPr>
            <a:r>
              <a:rPr lang="en-US" altLang="ko-KR" sz="900" dirty="0"/>
              <a:t>Doing Digital History: An Institute for Mid-Career American Historians</a:t>
            </a: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79388" y="0"/>
            <a:ext cx="280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dirty="0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해외의 디지털 인문학 교육 </a:t>
            </a:r>
            <a:endParaRPr lang="ko-KR" altLang="en-US" sz="1400" b="1" dirty="0">
              <a:solidFill>
                <a:schemeClr val="bg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1246833"/>
            <a:ext cx="3867150" cy="457200"/>
          </a:xfrm>
          <a:prstGeom prst="rect">
            <a:avLst/>
          </a:prstGeom>
        </p:spPr>
      </p:pic>
      <p:pic>
        <p:nvPicPr>
          <p:cNvPr id="4098" name="Picture 2" descr="http://www.6floors.org/bracket/wp-content/uploads/2006/09/Leon_myriad_sm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25" y="2614985"/>
            <a:ext cx="16668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lotfortynine.org/wp-content/uploads/2010/06/smallmewithkid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245" y="2400672"/>
            <a:ext cx="13335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직사각형 24"/>
          <p:cNvSpPr/>
          <p:nvPr/>
        </p:nvSpPr>
        <p:spPr>
          <a:xfrm>
            <a:off x="368523" y="4374373"/>
            <a:ext cx="2430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Joan F. </a:t>
            </a:r>
            <a:r>
              <a:rPr lang="en-US" altLang="ko-KR" dirty="0" err="1"/>
              <a:t>Troyano</a:t>
            </a:r>
            <a:r>
              <a:rPr lang="en-US" altLang="ko-KR" dirty="0"/>
              <a:t>,</a:t>
            </a:r>
            <a:endParaRPr lang="en-US" altLang="ko-KR" dirty="0" smtClean="0"/>
          </a:p>
          <a:p>
            <a:pPr algn="ctr"/>
            <a:r>
              <a:rPr lang="en-US" altLang="ko-KR" dirty="0" err="1"/>
              <a:t>CHNM</a:t>
            </a:r>
            <a:r>
              <a:rPr lang="en-US" altLang="ko-KR" dirty="0" smtClean="0"/>
              <a:t>,</a:t>
            </a:r>
            <a:endParaRPr lang="en-US" altLang="ko-KR" dirty="0"/>
          </a:p>
          <a:p>
            <a:pPr algn="ctr"/>
            <a:r>
              <a:rPr lang="en-US" altLang="ko-KR" b="1" dirty="0"/>
              <a:t>American Studies</a:t>
            </a:r>
            <a:endParaRPr lang="ko-KR" altLang="en-US" b="1" dirty="0"/>
          </a:p>
        </p:txBody>
      </p:sp>
      <p:sp>
        <p:nvSpPr>
          <p:cNvPr id="27" name="직사각형 26"/>
          <p:cNvSpPr/>
          <p:nvPr/>
        </p:nvSpPr>
        <p:spPr>
          <a:xfrm>
            <a:off x="3437446" y="4374373"/>
            <a:ext cx="2430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Sheila A. Brennan,  </a:t>
            </a:r>
            <a:endParaRPr lang="en-US" altLang="ko-KR" dirty="0" smtClean="0"/>
          </a:p>
          <a:p>
            <a:pPr algn="ctr"/>
            <a:r>
              <a:rPr lang="en-US" altLang="ko-KR" dirty="0" err="1" smtClean="0"/>
              <a:t>CHNM</a:t>
            </a:r>
            <a:r>
              <a:rPr lang="en-US" altLang="ko-KR" dirty="0" smtClean="0"/>
              <a:t>,</a:t>
            </a:r>
          </a:p>
          <a:p>
            <a:pPr algn="ctr"/>
            <a:r>
              <a:rPr lang="en-US" altLang="ko-KR" b="1" dirty="0" smtClean="0"/>
              <a:t>Literature</a:t>
            </a:r>
            <a:endParaRPr lang="ko-KR" altLang="en-US" b="1" dirty="0"/>
          </a:p>
        </p:txBody>
      </p:sp>
      <p:sp>
        <p:nvSpPr>
          <p:cNvPr id="28" name="직사각형 27"/>
          <p:cNvSpPr/>
          <p:nvPr/>
        </p:nvSpPr>
        <p:spPr>
          <a:xfrm>
            <a:off x="6495410" y="4377878"/>
            <a:ext cx="16524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Sharon M. Leon</a:t>
            </a:r>
            <a:r>
              <a:rPr lang="ko-KR" altLang="en-US" dirty="0" smtClean="0"/>
              <a:t>, </a:t>
            </a:r>
            <a:endParaRPr lang="en-US" altLang="ko-KR" dirty="0" smtClean="0"/>
          </a:p>
          <a:p>
            <a:pPr algn="ctr"/>
            <a:r>
              <a:rPr lang="en-US" altLang="ko-KR" dirty="0" err="1"/>
              <a:t>CHNM</a:t>
            </a:r>
            <a:r>
              <a:rPr lang="en-US" altLang="ko-KR" dirty="0" smtClean="0"/>
              <a:t>,</a:t>
            </a:r>
          </a:p>
          <a:p>
            <a:pPr algn="ctr"/>
            <a:r>
              <a:rPr lang="en-US" altLang="ko-KR" b="1" dirty="0"/>
              <a:t>American Studies</a:t>
            </a:r>
            <a:endParaRPr lang="en-US" altLang="ko-KR" b="1" dirty="0" smtClean="0"/>
          </a:p>
        </p:txBody>
      </p:sp>
      <p:sp>
        <p:nvSpPr>
          <p:cNvPr id="2" name="직사각형 1"/>
          <p:cNvSpPr/>
          <p:nvPr/>
        </p:nvSpPr>
        <p:spPr>
          <a:xfrm>
            <a:off x="2267744" y="6185658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>
                <a:hlinkClick r:id="rId6"/>
              </a:rPr>
              <a:t>http://history2014.doingdh.org/institute-team</a:t>
            </a:r>
            <a:r>
              <a:rPr lang="ko-KR" altLang="en-US" dirty="0" smtClean="0">
                <a:hlinkClick r:id="rId6"/>
              </a:rPr>
              <a:t>/</a:t>
            </a:r>
            <a:endParaRPr lang="ko-KR" altLang="en-US" dirty="0"/>
          </a:p>
        </p:txBody>
      </p:sp>
      <p:pic>
        <p:nvPicPr>
          <p:cNvPr id="4102" name="Picture 6" descr="Photo of Joan Fragaszy Troyan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399" y="2485281"/>
            <a:ext cx="1607393" cy="150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03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79388" y="0"/>
            <a:ext cx="280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dirty="0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해외의 디지털 인문학 교육 </a:t>
            </a:r>
            <a:endParaRPr lang="ko-KR" altLang="en-US" sz="1400" b="1" dirty="0">
              <a:solidFill>
                <a:schemeClr val="bg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22767" y="6093296"/>
            <a:ext cx="31694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hlinkClick r:id="rId2"/>
              </a:rPr>
              <a:t>http://</a:t>
            </a:r>
            <a:r>
              <a:rPr lang="en-US" altLang="ko-KR" sz="1200" dirty="0" err="1">
                <a:hlinkClick r:id="rId2"/>
              </a:rPr>
              <a:t>history2014.doingdh.org</a:t>
            </a:r>
            <a:r>
              <a:rPr lang="en-US" altLang="ko-KR" sz="1200" dirty="0">
                <a:hlinkClick r:id="rId2"/>
              </a:rPr>
              <a:t>/schedule</a:t>
            </a:r>
            <a:r>
              <a:rPr lang="en-US" altLang="ko-KR" sz="1200" dirty="0" smtClean="0">
                <a:hlinkClick r:id="rId2"/>
              </a:rPr>
              <a:t>/</a:t>
            </a:r>
            <a:endParaRPr lang="ko-KR" altLang="en-US" sz="120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790334"/>
              </p:ext>
            </p:extLst>
          </p:nvPr>
        </p:nvGraphicFramePr>
        <p:xfrm>
          <a:off x="545325" y="1052729"/>
          <a:ext cx="8059123" cy="48965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0713"/>
                <a:gridCol w="293273"/>
                <a:gridCol w="7405137"/>
              </a:tblGrid>
              <a:tr h="48965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altLang="ko-KR" sz="1100" u="none" strike="noStrike" dirty="0">
                          <a:effectLst/>
                        </a:rPr>
                        <a:t>1</a:t>
                      </a:r>
                      <a:r>
                        <a:rPr lang="ko-KR" altLang="en-US" sz="1100" u="none" strike="noStrike" dirty="0">
                          <a:effectLst/>
                        </a:rPr>
                        <a:t>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월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디지털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인문학과 디지털역사 개론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웹서비스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도메인등록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웹서버구축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블로그설치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등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)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체험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화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디지털자원 활용방법론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디지털자원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활용 툴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Zotero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Tin Eye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수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디지털역사 프로젝트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기획론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웹콘텐츠제작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기본툴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(Server, HTML,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Omeka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체험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멀티미디어 자료 </a:t>
                      </a:r>
                      <a:r>
                        <a:rPr lang="ko-KR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활용론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멀티미디어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활용툴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(YouTube, Scalar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체험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금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데이터 구축과 시각화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데이터툴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(Excel,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Viewshare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체험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altLang="ko-KR" sz="1100" u="none" strike="noStrike" dirty="0">
                          <a:effectLst/>
                        </a:rPr>
                        <a:t>2</a:t>
                      </a:r>
                      <a:r>
                        <a:rPr lang="ko-KR" altLang="en-US" sz="1100" u="none" strike="noStrike" dirty="0">
                          <a:effectLst/>
                        </a:rPr>
                        <a:t>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월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지리정보시스템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(GIS)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방법론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지리정보시스템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(Google Map, </a:t>
                      </a:r>
                      <a:r>
                        <a:rPr lang="en-US" altLang="ko-KR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StoryMapsJS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화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데이터마이닝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방법론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공유 방법론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</a:t>
                      </a:r>
                      <a:r>
                        <a:rPr lang="ko-KR" alt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공유툴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체험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목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디지털 교육학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개론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디지털 교안 작성 실습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금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디지털 역사의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방향과 미래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Rectangle 55"/>
          <p:cNvSpPr>
            <a:spLocks noChangeArrowheads="1"/>
          </p:cNvSpPr>
          <p:nvPr/>
        </p:nvSpPr>
        <p:spPr bwMode="auto">
          <a:xfrm>
            <a:off x="1619250" y="295275"/>
            <a:ext cx="3888854" cy="27331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1587500" y="317848"/>
            <a:ext cx="43526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buNone/>
            </a:pPr>
            <a:r>
              <a:rPr lang="en-US" altLang="ko-KR" sz="900" dirty="0"/>
              <a:t>Doing Digital History: An Institute for Mid-Career American Historians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685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19" name="Rectangle 55"/>
          <p:cNvSpPr>
            <a:spLocks noChangeArrowheads="1"/>
          </p:cNvSpPr>
          <p:nvPr/>
        </p:nvSpPr>
        <p:spPr bwMode="auto">
          <a:xfrm>
            <a:off x="1619250" y="295275"/>
            <a:ext cx="3529013" cy="32543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20" name="Text Box 56"/>
          <p:cNvSpPr txBox="1">
            <a:spLocks noChangeArrowheads="1"/>
          </p:cNvSpPr>
          <p:nvPr/>
        </p:nvSpPr>
        <p:spPr bwMode="auto">
          <a:xfrm>
            <a:off x="1587500" y="285750"/>
            <a:ext cx="3776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/>
              <a:t>XQuery Summer Institute</a:t>
            </a:r>
            <a:endParaRPr lang="ko-KR" altLang="en-US" sz="14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79388" y="0"/>
            <a:ext cx="280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dirty="0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해외의 디지털 인문학 교육 </a:t>
            </a:r>
            <a:endParaRPr lang="ko-KR" altLang="en-US" sz="1400" b="1" dirty="0">
              <a:solidFill>
                <a:schemeClr val="bg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539552" y="4749061"/>
            <a:ext cx="1300216" cy="1560259"/>
            <a:chOff x="3635896" y="620688"/>
            <a:chExt cx="1800200" cy="2160240"/>
          </a:xfrm>
        </p:grpSpPr>
        <p:sp>
          <p:nvSpPr>
            <p:cNvPr id="10" name="타원 9"/>
            <p:cNvSpPr/>
            <p:nvPr/>
          </p:nvSpPr>
          <p:spPr>
            <a:xfrm>
              <a:off x="3635896" y="620688"/>
              <a:ext cx="1800200" cy="18002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/>
                <a:t>8</a:t>
              </a:r>
              <a:r>
                <a:rPr lang="ko-KR" altLang="en-US" sz="1600" dirty="0" err="1" smtClean="0"/>
                <a:t>천만원</a:t>
              </a:r>
              <a:endParaRPr lang="en-US" altLang="ko-KR" sz="1600" dirty="0" smtClean="0"/>
            </a:p>
            <a:p>
              <a:pPr algn="ctr"/>
              <a:r>
                <a:rPr lang="en-US" altLang="ko-KR" sz="1200" dirty="0" smtClean="0"/>
                <a:t>($72,760</a:t>
              </a:r>
              <a:r>
                <a:rPr lang="en-US" altLang="ko-KR" sz="1200" dirty="0"/>
                <a:t>)</a:t>
              </a:r>
              <a:endParaRPr lang="ko-KR" altLang="en-US" sz="1600" dirty="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635896" y="2492896"/>
              <a:ext cx="1800200" cy="288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 smtClean="0">
                  <a:solidFill>
                    <a:srgbClr val="00B050"/>
                  </a:solidFill>
                </a:rPr>
                <a:t>지원금</a:t>
              </a:r>
              <a:r>
                <a:rPr lang="en-US" altLang="ko-KR" sz="1400" dirty="0" smtClean="0">
                  <a:solidFill>
                    <a:srgbClr val="00B050"/>
                  </a:solidFill>
                </a:rPr>
                <a:t>(grant)</a:t>
              </a:r>
              <a:endParaRPr lang="ko-KR" altLang="en-US" sz="14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3775840" y="1340768"/>
            <a:ext cx="1300216" cy="1560259"/>
            <a:chOff x="3635896" y="620688"/>
            <a:chExt cx="1800200" cy="2160240"/>
          </a:xfrm>
        </p:grpSpPr>
        <p:sp>
          <p:nvSpPr>
            <p:cNvPr id="13" name="타원 12"/>
            <p:cNvSpPr/>
            <p:nvPr/>
          </p:nvSpPr>
          <p:spPr>
            <a:xfrm>
              <a:off x="3635896" y="620688"/>
              <a:ext cx="1800200" cy="18002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/>
                <a:t>XML,</a:t>
              </a:r>
            </a:p>
            <a:p>
              <a:pPr algn="ctr"/>
              <a:r>
                <a:rPr lang="en-US" altLang="ko-KR" sz="1400" dirty="0" smtClean="0"/>
                <a:t>XQuery</a:t>
              </a: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635896" y="2492896"/>
              <a:ext cx="1800200" cy="288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>
                  <a:solidFill>
                    <a:srgbClr val="FFC000"/>
                  </a:solidFill>
                </a:rPr>
                <a:t>무엇을</a:t>
              </a:r>
              <a:r>
                <a:rPr lang="en-US" altLang="ko-KR" sz="1400" dirty="0">
                  <a:solidFill>
                    <a:srgbClr val="FFC000"/>
                  </a:solidFill>
                </a:rPr>
                <a:t>(what)</a:t>
              </a:r>
              <a:endParaRPr lang="ko-KR" altLang="en-US" sz="1400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7376240" y="4705996"/>
            <a:ext cx="1300216" cy="1747340"/>
            <a:chOff x="3635896" y="620688"/>
            <a:chExt cx="1800200" cy="2419261"/>
          </a:xfrm>
        </p:grpSpPr>
        <p:sp>
          <p:nvSpPr>
            <p:cNvPr id="16" name="타원 15"/>
            <p:cNvSpPr/>
            <p:nvPr/>
          </p:nvSpPr>
          <p:spPr>
            <a:xfrm>
              <a:off x="3635896" y="620688"/>
              <a:ext cx="1800200" cy="18002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http://</a:t>
              </a:r>
              <a:r>
                <a:rPr lang="en-US" altLang="ko-KR" sz="1200" dirty="0" err="1"/>
                <a:t>xqueryinstitute.org</a:t>
              </a:r>
              <a:r>
                <a:rPr lang="en-US" altLang="ko-KR" sz="1200" dirty="0"/>
                <a:t>/</a:t>
              </a:r>
              <a:endParaRPr lang="ko-KR" altLang="en-US" sz="1200" dirty="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635896" y="2511610"/>
              <a:ext cx="1800200" cy="528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>
                  <a:solidFill>
                    <a:srgbClr val="7030A0"/>
                  </a:solidFill>
                </a:rPr>
                <a:t>어디에서</a:t>
              </a:r>
              <a:r>
                <a:rPr lang="en-US" altLang="ko-KR" sz="1400" dirty="0">
                  <a:solidFill>
                    <a:srgbClr val="7030A0"/>
                  </a:solidFill>
                </a:rPr>
                <a:t>(where)</a:t>
              </a:r>
              <a:endParaRPr lang="ko-KR" altLang="en-US" sz="1400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399576" y="2348880"/>
            <a:ext cx="1300216" cy="1560259"/>
            <a:chOff x="3635896" y="620688"/>
            <a:chExt cx="1800200" cy="2160240"/>
          </a:xfrm>
        </p:grpSpPr>
        <p:sp>
          <p:nvSpPr>
            <p:cNvPr id="19" name="타원 18"/>
            <p:cNvSpPr/>
            <p:nvPr/>
          </p:nvSpPr>
          <p:spPr>
            <a:xfrm>
              <a:off x="3635896" y="620688"/>
              <a:ext cx="1800200" cy="1800200"/>
            </a:xfrm>
            <a:prstGeom prst="ellipse">
              <a:avLst/>
            </a:prstGeom>
            <a:solidFill>
              <a:srgbClr val="C0000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Vanderbilt University</a:t>
              </a:r>
              <a:endParaRPr lang="ko-KR" altLang="en-US" sz="1200" dirty="0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635896" y="2492896"/>
              <a:ext cx="1800200" cy="288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>
                  <a:solidFill>
                    <a:schemeClr val="accent2"/>
                  </a:solidFill>
                </a:rPr>
                <a:t>누가</a:t>
              </a:r>
              <a:r>
                <a:rPr lang="en-US" altLang="ko-KR" sz="1400" dirty="0">
                  <a:solidFill>
                    <a:schemeClr val="accent2"/>
                  </a:solidFill>
                </a:rPr>
                <a:t>(who)</a:t>
              </a:r>
              <a:endParaRPr lang="ko-KR" altLang="en-US" sz="14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6152104" y="2159447"/>
            <a:ext cx="1300216" cy="1560259"/>
            <a:chOff x="3635896" y="620688"/>
            <a:chExt cx="1800200" cy="2160240"/>
          </a:xfrm>
          <a:solidFill>
            <a:srgbClr val="0070C0"/>
          </a:solidFill>
        </p:grpSpPr>
        <p:sp>
          <p:nvSpPr>
            <p:cNvPr id="23" name="타원 22"/>
            <p:cNvSpPr/>
            <p:nvPr/>
          </p:nvSpPr>
          <p:spPr>
            <a:xfrm>
              <a:off x="3635896" y="620688"/>
              <a:ext cx="1800200" cy="1800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200" dirty="0" smtClean="0"/>
                <a:t>-DH</a:t>
              </a:r>
              <a:r>
                <a:rPr lang="ko-KR" altLang="en-US" sz="1200" dirty="0" smtClean="0"/>
                <a:t>교육</a:t>
              </a:r>
              <a:r>
                <a:rPr lang="en-US" altLang="ko-KR" sz="1200" dirty="0" smtClean="0"/>
                <a:t>-</a:t>
              </a:r>
            </a:p>
            <a:p>
              <a:r>
                <a:rPr lang="ko-KR" altLang="en-US" sz="1200" dirty="0" smtClean="0"/>
                <a:t>인원 </a:t>
              </a:r>
              <a:r>
                <a:rPr lang="en-US" altLang="ko-KR" sz="1200" dirty="0" smtClean="0"/>
                <a:t>12</a:t>
              </a:r>
              <a:r>
                <a:rPr lang="ko-KR" altLang="en-US" sz="1200" dirty="0" smtClean="0"/>
                <a:t>명</a:t>
              </a:r>
              <a:endParaRPr lang="en-US" altLang="ko-KR" sz="1200" dirty="0" smtClean="0"/>
            </a:p>
            <a:p>
              <a:r>
                <a:rPr lang="ko-KR" altLang="en-US" sz="1200" dirty="0" smtClean="0"/>
                <a:t>기간 </a:t>
              </a:r>
              <a:r>
                <a:rPr lang="en-US" altLang="ko-KR" sz="1200" dirty="0" smtClean="0"/>
                <a:t>2</a:t>
              </a:r>
              <a:r>
                <a:rPr lang="ko-KR" altLang="en-US" sz="1200" dirty="0" smtClean="0"/>
                <a:t>주</a:t>
              </a:r>
              <a:endParaRPr lang="en-US" altLang="ko-KR" sz="1200" dirty="0" smtClean="0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635896" y="2492896"/>
              <a:ext cx="180020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dirty="0">
                  <a:solidFill>
                    <a:srgbClr val="0070C0"/>
                  </a:solidFill>
                </a:rPr>
                <a:t>어떻게</a:t>
              </a:r>
              <a:r>
                <a:rPr lang="en-US" altLang="ko-KR" sz="1400" dirty="0">
                  <a:solidFill>
                    <a:srgbClr val="0070C0"/>
                  </a:solidFill>
                </a:rPr>
                <a:t>(how)</a:t>
              </a:r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5247895"/>
            <a:ext cx="4248472" cy="683900"/>
          </a:xfrm>
          <a:prstGeom prst="rect">
            <a:avLst/>
          </a:prstGeom>
        </p:spPr>
      </p:pic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775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19" name="Rectangle 55"/>
          <p:cNvSpPr>
            <a:spLocks noChangeArrowheads="1"/>
          </p:cNvSpPr>
          <p:nvPr/>
        </p:nvSpPr>
        <p:spPr bwMode="auto">
          <a:xfrm>
            <a:off x="1619250" y="295275"/>
            <a:ext cx="3529013" cy="32543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20" name="Text Box 56"/>
          <p:cNvSpPr txBox="1">
            <a:spLocks noChangeArrowheads="1"/>
          </p:cNvSpPr>
          <p:nvPr/>
        </p:nvSpPr>
        <p:spPr bwMode="auto">
          <a:xfrm>
            <a:off x="1587500" y="285750"/>
            <a:ext cx="3776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/>
              <a:t>XQuery Summer Institute</a:t>
            </a:r>
            <a:endParaRPr lang="ko-KR" altLang="en-US" sz="14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79388" y="0"/>
            <a:ext cx="280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dirty="0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해외의 디지털 인문학 교육 </a:t>
            </a:r>
            <a:endParaRPr lang="ko-KR" altLang="en-US" sz="1400" b="1" dirty="0">
              <a:solidFill>
                <a:schemeClr val="bg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340768"/>
            <a:ext cx="4248472" cy="683900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368523" y="4374373"/>
            <a:ext cx="2430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Clifford Anderson,</a:t>
            </a:r>
            <a:endParaRPr lang="en-US" altLang="ko-KR" dirty="0" smtClean="0"/>
          </a:p>
          <a:p>
            <a:pPr algn="ctr"/>
            <a:r>
              <a:rPr lang="en-US" altLang="ko-KR" dirty="0"/>
              <a:t>Vanderbilt University</a:t>
            </a:r>
            <a:r>
              <a:rPr lang="en-US" altLang="ko-KR" dirty="0" smtClean="0"/>
              <a:t>,</a:t>
            </a:r>
            <a:endParaRPr lang="en-US" altLang="ko-KR" dirty="0"/>
          </a:p>
          <a:p>
            <a:pPr algn="ctr"/>
            <a:r>
              <a:rPr lang="en-US" altLang="ko-KR" b="1" dirty="0"/>
              <a:t>Divinity</a:t>
            </a:r>
            <a:endParaRPr lang="ko-KR" altLang="en-US" b="1" dirty="0"/>
          </a:p>
        </p:txBody>
      </p:sp>
      <p:sp>
        <p:nvSpPr>
          <p:cNvPr id="30" name="직사각형 29"/>
          <p:cNvSpPr/>
          <p:nvPr/>
        </p:nvSpPr>
        <p:spPr>
          <a:xfrm>
            <a:off x="3437446" y="4374373"/>
            <a:ext cx="2430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Kevin S. Clarke,  </a:t>
            </a:r>
            <a:endParaRPr lang="en-US" altLang="ko-KR" dirty="0" smtClean="0"/>
          </a:p>
          <a:p>
            <a:pPr algn="ctr"/>
            <a:r>
              <a:rPr lang="en-US" altLang="ko-KR" dirty="0"/>
              <a:t>Vanderbilt University</a:t>
            </a:r>
            <a:r>
              <a:rPr lang="en-US" altLang="ko-KR" dirty="0" smtClean="0"/>
              <a:t>,</a:t>
            </a:r>
          </a:p>
          <a:p>
            <a:pPr algn="ctr"/>
            <a:r>
              <a:rPr lang="en-US" altLang="ko-KR" b="1" dirty="0"/>
              <a:t>Divinity</a:t>
            </a:r>
            <a:endParaRPr lang="ko-KR" altLang="en-US" b="1" dirty="0"/>
          </a:p>
        </p:txBody>
      </p:sp>
      <p:sp>
        <p:nvSpPr>
          <p:cNvPr id="31" name="직사각형 30"/>
          <p:cNvSpPr/>
          <p:nvPr/>
        </p:nvSpPr>
        <p:spPr>
          <a:xfrm>
            <a:off x="6495410" y="4377878"/>
            <a:ext cx="165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/>
              <a:t>Winona </a:t>
            </a:r>
            <a:r>
              <a:rPr lang="en-US" altLang="ko-KR" dirty="0" err="1" smtClean="0"/>
              <a:t>Salesky</a:t>
            </a:r>
            <a:r>
              <a:rPr lang="ko-KR" altLang="en-US" dirty="0" smtClean="0"/>
              <a:t>, </a:t>
            </a:r>
            <a:endParaRPr lang="en-US" altLang="ko-KR" dirty="0" smtClean="0"/>
          </a:p>
          <a:p>
            <a:pPr algn="ctr"/>
            <a:r>
              <a:rPr lang="en-US" altLang="ko-KR" dirty="0"/>
              <a:t>University of Vermont</a:t>
            </a:r>
            <a:r>
              <a:rPr lang="en-US" altLang="ko-KR" dirty="0" smtClean="0"/>
              <a:t>,</a:t>
            </a:r>
          </a:p>
          <a:p>
            <a:pPr algn="ctr"/>
            <a:r>
              <a:rPr lang="en-US" altLang="ko-KR" b="1" dirty="0"/>
              <a:t>digital library consultant</a:t>
            </a:r>
            <a:endParaRPr lang="en-US" altLang="ko-KR" b="1" dirty="0" smtClean="0"/>
          </a:p>
        </p:txBody>
      </p:sp>
      <p:sp>
        <p:nvSpPr>
          <p:cNvPr id="32" name="직사각형 31"/>
          <p:cNvSpPr/>
          <p:nvPr/>
        </p:nvSpPr>
        <p:spPr>
          <a:xfrm>
            <a:off x="2267744" y="6185658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hlinkClick r:id="rId4"/>
              </a:rPr>
              <a:t>http://</a:t>
            </a:r>
            <a:r>
              <a:rPr lang="en-US" altLang="ko-KR" dirty="0" err="1" smtClean="0">
                <a:hlinkClick r:id="rId4"/>
              </a:rPr>
              <a:t>xqueryinstitute.org</a:t>
            </a:r>
            <a:r>
              <a:rPr lang="en-US" altLang="ko-KR" dirty="0" smtClean="0">
                <a:hlinkClick r:id="rId4"/>
              </a:rPr>
              <a:t>/instructors</a:t>
            </a:r>
            <a:endParaRPr lang="ko-KR" altLang="en-US" dirty="0"/>
          </a:p>
        </p:txBody>
      </p:sp>
      <p:pic>
        <p:nvPicPr>
          <p:cNvPr id="5122" name="Picture 2" descr="http://news.vanderbilt.edu/files/Clifford_Anders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383" y="2388965"/>
            <a:ext cx="1285372" cy="172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3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19" name="Rectangle 55"/>
          <p:cNvSpPr>
            <a:spLocks noChangeArrowheads="1"/>
          </p:cNvSpPr>
          <p:nvPr/>
        </p:nvSpPr>
        <p:spPr bwMode="auto">
          <a:xfrm>
            <a:off x="1619250" y="295275"/>
            <a:ext cx="3529013" cy="32543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20" name="Text Box 56"/>
          <p:cNvSpPr txBox="1">
            <a:spLocks noChangeArrowheads="1"/>
          </p:cNvSpPr>
          <p:nvPr/>
        </p:nvSpPr>
        <p:spPr bwMode="auto">
          <a:xfrm>
            <a:off x="1587500" y="285750"/>
            <a:ext cx="37766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/>
              <a:t>XQuery Summer Institute</a:t>
            </a:r>
            <a:endParaRPr lang="ko-KR" altLang="en-US" sz="14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179388" y="0"/>
            <a:ext cx="280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kumimoji="1" sz="240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dirty="0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해외의 디지털 인문학 교육 </a:t>
            </a:r>
            <a:endParaRPr lang="ko-KR" altLang="en-US" sz="1400" b="1" dirty="0">
              <a:solidFill>
                <a:schemeClr val="bg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59632" y="6044326"/>
            <a:ext cx="5835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hlinkClick r:id="rId2"/>
              </a:rPr>
              <a:t>https://</a:t>
            </a:r>
            <a:r>
              <a:rPr lang="en-US" altLang="ko-KR" sz="1200" dirty="0" err="1" smtClean="0">
                <a:hlinkClick r:id="rId2"/>
              </a:rPr>
              <a:t>github.com</a:t>
            </a:r>
            <a:r>
              <a:rPr lang="en-US" altLang="ko-KR" sz="1200" dirty="0" smtClean="0">
                <a:hlinkClick r:id="rId2"/>
              </a:rPr>
              <a:t>/</a:t>
            </a:r>
            <a:r>
              <a:rPr lang="en-US" altLang="ko-KR" sz="1200" dirty="0" err="1" smtClean="0">
                <a:hlinkClick r:id="rId2"/>
              </a:rPr>
              <a:t>XQueryInstitute</a:t>
            </a:r>
            <a:r>
              <a:rPr lang="en-US" altLang="ko-KR" sz="1200" dirty="0" smtClean="0">
                <a:hlinkClick r:id="rId2"/>
              </a:rPr>
              <a:t>/Course-Materials/blob/master/</a:t>
            </a:r>
            <a:r>
              <a:rPr lang="en-US" altLang="ko-KR" sz="1200" dirty="0" err="1" smtClean="0">
                <a:hlinkClick r:id="rId2"/>
              </a:rPr>
              <a:t>syllabus.md</a:t>
            </a:r>
            <a:endParaRPr lang="ko-KR" altLang="en-US" sz="120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543436"/>
              </p:ext>
            </p:extLst>
          </p:nvPr>
        </p:nvGraphicFramePr>
        <p:xfrm>
          <a:off x="545325" y="1052729"/>
          <a:ext cx="8059123" cy="48965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0713"/>
                <a:gridCol w="293273"/>
                <a:gridCol w="7405137"/>
              </a:tblGrid>
              <a:tr h="48965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altLang="ko-KR" sz="1100" u="none" strike="noStrike" dirty="0">
                          <a:effectLst/>
                        </a:rPr>
                        <a:t>1</a:t>
                      </a:r>
                      <a:r>
                        <a:rPr lang="ko-KR" altLang="en-US" sz="1100" u="none" strike="noStrike" dirty="0">
                          <a:effectLst/>
                        </a:rPr>
                        <a:t>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월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XML(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DTDs</a:t>
                      </a:r>
                      <a:r>
                        <a:rPr lang="en-US" sz="1100" u="none" strike="noStrike" dirty="0" smtClean="0">
                          <a:effectLst/>
                        </a:rPr>
                        <a:t>,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XML Schemas), </a:t>
                      </a:r>
                    </a:p>
                    <a:p>
                      <a:pPr algn="l" fontAlgn="ctr"/>
                      <a:r>
                        <a:rPr lang="ko-KR" altLang="en-US" sz="1100" u="none" strike="noStrike" baseline="0" dirty="0" smtClean="0">
                          <a:effectLst/>
                        </a:rPr>
                        <a:t>관련 프로그램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(</a:t>
                      </a:r>
                      <a:r>
                        <a:rPr lang="en-US" altLang="ko-KR" sz="1100" u="none" strike="noStrike" baseline="0" dirty="0" err="1" smtClean="0">
                          <a:effectLst/>
                        </a:rPr>
                        <a:t>eXist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altLang="ko-KR" sz="1100" u="none" strike="noStrike" baseline="0" dirty="0" err="1" smtClean="0">
                          <a:effectLst/>
                        </a:rPr>
                        <a:t>oXygen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altLang="ko-KR" sz="1100" u="none" strike="noStrike" baseline="0" dirty="0" err="1" smtClean="0">
                          <a:effectLst/>
                        </a:rPr>
                        <a:t>GitHub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) </a:t>
                      </a:r>
                      <a:r>
                        <a:rPr lang="ko-KR" altLang="en-US" sz="1100" u="none" strike="noStrike" baseline="0" dirty="0" smtClean="0">
                          <a:effectLst/>
                        </a:rPr>
                        <a:t>설치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, </a:t>
                      </a:r>
                      <a:r>
                        <a:rPr lang="ko-KR" altLang="en-US" sz="1100" u="none" strike="noStrike" baseline="0" dirty="0" smtClean="0">
                          <a:effectLst/>
                        </a:rPr>
                        <a:t>관련 자료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(</a:t>
                      </a:r>
                      <a:r>
                        <a:rPr lang="en-US" altLang="ko-KR" sz="1100" u="none" strike="noStrike" baseline="0" dirty="0" err="1" smtClean="0">
                          <a:effectLst/>
                        </a:rPr>
                        <a:t>Folger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 Shakespeare Texts) </a:t>
                      </a:r>
                      <a:r>
                        <a:rPr lang="ko-KR" altLang="en-US" sz="1100" u="none" strike="noStrike" baseline="0" dirty="0" smtClean="0">
                          <a:effectLst/>
                        </a:rPr>
                        <a:t>다운로드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화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XML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ko-KR" altLang="en-US" sz="1100" u="none" strike="noStrike" baseline="0" dirty="0" smtClean="0">
                          <a:effectLst/>
                        </a:rPr>
                        <a:t>활용 개론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altLang="ko-KR" sz="1100" u="none" strike="noStrike" baseline="0" dirty="0" err="1" smtClean="0">
                          <a:effectLst/>
                        </a:rPr>
                        <a:t>TEI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(</a:t>
                      </a:r>
                      <a:r>
                        <a:rPr lang="ko-KR" altLang="en-US" sz="1100" u="none" strike="noStrike" baseline="0" dirty="0" smtClean="0">
                          <a:effectLst/>
                        </a:rPr>
                        <a:t>개념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, </a:t>
                      </a:r>
                      <a:r>
                        <a:rPr lang="ko-KR" altLang="en-US" sz="1100" u="none" strike="noStrike" baseline="0" dirty="0" smtClean="0">
                          <a:effectLst/>
                        </a:rPr>
                        <a:t>문법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altLang="ko-KR" sz="1100" u="none" strike="noStrike" baseline="0" dirty="0" err="1" smtClean="0">
                          <a:effectLst/>
                        </a:rPr>
                        <a:t>TEI</a:t>
                      </a:r>
                      <a:r>
                        <a:rPr lang="ko-KR" altLang="en-US" sz="1100" u="none" strike="noStrike" baseline="0" dirty="0" smtClean="0">
                          <a:effectLst/>
                        </a:rPr>
                        <a:t>데이터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ko-KR" altLang="en-US" sz="1100" u="none" strike="noStrike" baseline="0" dirty="0" smtClean="0">
                          <a:effectLst/>
                        </a:rPr>
                        <a:t>탐색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수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 smtClean="0">
                          <a:effectLst/>
                        </a:rPr>
                        <a:t>Xpath</a:t>
                      </a:r>
                      <a:r>
                        <a:rPr lang="en-US" sz="1100" u="none" strike="noStrike" dirty="0" smtClean="0">
                          <a:effectLst/>
                        </a:rPr>
                        <a:t>(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개념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, 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문법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 smtClean="0">
                          <a:effectLst/>
                        </a:rPr>
                        <a:t>Xquery</a:t>
                      </a:r>
                      <a:r>
                        <a:rPr lang="en-US" sz="1100" u="none" strike="noStrike" dirty="0" smtClean="0">
                          <a:effectLst/>
                        </a:rPr>
                        <a:t>(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개념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, 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문법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금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스탠포드 </a:t>
                      </a:r>
                      <a:r>
                        <a:rPr lang="en-US" altLang="ko-KR" sz="1100" u="none" strike="noStrike">
                          <a:effectLst/>
                        </a:rPr>
                        <a:t>XML</a:t>
                      </a:r>
                      <a:r>
                        <a:rPr lang="ko-KR" altLang="en-US" sz="1100" u="none" strike="noStrike">
                          <a:effectLst/>
                        </a:rPr>
                        <a:t>데이터를 대상으로 실습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altLang="ko-KR" sz="1100" u="none" strike="noStrike" dirty="0">
                          <a:effectLst/>
                        </a:rPr>
                        <a:t>2</a:t>
                      </a:r>
                      <a:r>
                        <a:rPr lang="ko-KR" altLang="en-US" sz="1100" u="none" strike="noStrike" dirty="0">
                          <a:effectLst/>
                        </a:rPr>
                        <a:t>주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월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디지털인문학 프로젝트 구상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화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DBMS(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eXist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개념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, 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문법</a:t>
                      </a:r>
                      <a:r>
                        <a:rPr lang="en-US" sz="1100" u="none" strike="noStrike" dirty="0" smtClean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수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u="none" strike="noStrike" dirty="0">
                          <a:effectLst/>
                        </a:rPr>
                        <a:t>XML 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연계응용방법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(API)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목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XML </a:t>
                      </a:r>
                      <a:r>
                        <a:rPr lang="ko-KR" altLang="en-US" sz="1100" u="none" strike="noStrike" dirty="0" err="1" smtClean="0">
                          <a:effectLst/>
                        </a:rPr>
                        <a:t>시각화방법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(Web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ko-KR" altLang="en-US" sz="1100" u="none" strike="noStrike" baseline="0" dirty="0" smtClean="0">
                          <a:effectLst/>
                        </a:rPr>
                        <a:t>서비스</a:t>
                      </a:r>
                      <a:r>
                        <a:rPr lang="en-US" altLang="ko-KR" sz="1100" u="none" strike="noStrike" baseline="0" dirty="0" smtClean="0">
                          <a:effectLst/>
                        </a:rPr>
                        <a:t>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489655">
                <a:tc vMerge="1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금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u="none" strike="noStrike" dirty="0" smtClean="0">
                          <a:effectLst/>
                        </a:rPr>
                        <a:t>XML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데이터 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+ </a:t>
                      </a:r>
                      <a:r>
                        <a:rPr lang="ko-KR" altLang="en-US" sz="1100" u="none" strike="noStrike" dirty="0" err="1" smtClean="0">
                          <a:effectLst/>
                        </a:rPr>
                        <a:t>클라우드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 서비스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83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893" name="Rectangle 55"/>
          <p:cNvSpPr>
            <a:spLocks noChangeArrowheads="1"/>
          </p:cNvSpPr>
          <p:nvPr/>
        </p:nvSpPr>
        <p:spPr bwMode="auto">
          <a:xfrm>
            <a:off x="1619250" y="295275"/>
            <a:ext cx="3529013" cy="32543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894" name="Text Box 56"/>
          <p:cNvSpPr txBox="1">
            <a:spLocks noChangeArrowheads="1"/>
          </p:cNvSpPr>
          <p:nvPr/>
        </p:nvSpPr>
        <p:spPr bwMode="auto">
          <a:xfrm>
            <a:off x="1587500" y="285750"/>
            <a:ext cx="3776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디지털 인문학 교육</a:t>
            </a:r>
            <a:r>
              <a:rPr lang="en-US" altLang="ko-KR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한국학중앙연구원</a:t>
            </a:r>
            <a:r>
              <a:rPr lang="en-US" altLang="ko-KR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)</a:t>
            </a:r>
            <a:endParaRPr lang="ko-KR" altLang="en-US" sz="14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80975" y="0"/>
            <a:ext cx="2952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한국의 디지털인문학 교육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323528" y="803894"/>
          <a:ext cx="8496944" cy="52994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0040"/>
                <a:gridCol w="2880320"/>
                <a:gridCol w="2736304"/>
                <a:gridCol w="2520280"/>
              </a:tblGrid>
              <a:tr h="184832">
                <a:tc rowSpan="2" gridSpan="2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구 분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교 과 목 명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4832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>
                          <a:effectLst/>
                        </a:rPr>
                        <a:t>국 문</a:t>
                      </a:r>
                      <a:endParaRPr lang="ko-KR" alt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영 문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362857">
                <a:tc rowSpan="3" gridSpan="2">
                  <a:txBody>
                    <a:bodyPr/>
                    <a:lstStyle/>
                    <a:p>
                      <a:pPr algn="ctr"/>
                      <a:r>
                        <a:rPr lang="ko-KR" altLang="en-US" sz="1000">
                          <a:effectLst/>
                        </a:rPr>
                        <a:t> 학제간과목</a:t>
                      </a:r>
                    </a:p>
                    <a:p>
                      <a:pPr algn="ctr"/>
                      <a:r>
                        <a:rPr lang="en-US" altLang="ko-KR" sz="1000">
                          <a:effectLst/>
                        </a:rPr>
                        <a:t>(3)</a:t>
                      </a:r>
                      <a:endParaRPr lang="en-US" altLang="ko-KR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>
                          <a:effectLst/>
                        </a:rPr>
                        <a:t>정보화를위한한국학자료특강</a:t>
                      </a:r>
                      <a:r>
                        <a:rPr lang="en-US" altLang="ko-KR" sz="1000">
                          <a:effectLst/>
                        </a:rPr>
                        <a:t>Ⅰ:</a:t>
                      </a:r>
                      <a:r>
                        <a:rPr lang="ko-KR" altLang="en-US" sz="1000">
                          <a:effectLst/>
                        </a:rPr>
                        <a:t>역사자료</a:t>
                      </a:r>
                      <a:endParaRPr lang="ko-KR" alt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Computerization of Korean History Materials</a:t>
                      </a:r>
                      <a:endParaRPr 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362857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dirty="0" err="1">
                          <a:effectLst/>
                        </a:rPr>
                        <a:t>정보화를위한한국학자료특강</a:t>
                      </a:r>
                      <a:r>
                        <a:rPr lang="en-US" altLang="ko-KR" sz="1000" dirty="0">
                          <a:effectLst/>
                        </a:rPr>
                        <a:t>Ⅱ:</a:t>
                      </a:r>
                      <a:r>
                        <a:rPr lang="ko-KR" altLang="en-US" sz="1000" dirty="0">
                          <a:effectLst/>
                        </a:rPr>
                        <a:t>어문자료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Computerization of Korean Literature and Language Materials</a:t>
                      </a:r>
                      <a:endParaRPr 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dirty="0" err="1">
                          <a:effectLst/>
                        </a:rPr>
                        <a:t>정보화를위한한국학자료특강</a:t>
                      </a:r>
                      <a:r>
                        <a:rPr lang="en-US" altLang="ko-KR" sz="1000" dirty="0">
                          <a:effectLst/>
                        </a:rPr>
                        <a:t>Ⅲ:</a:t>
                      </a:r>
                      <a:r>
                        <a:rPr lang="ko-KR" altLang="en-US" sz="1000" dirty="0">
                          <a:effectLst/>
                        </a:rPr>
                        <a:t>예술자료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Computerization of Korean Art Materials</a:t>
                      </a:r>
                      <a:endParaRPr 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rowSpan="17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일</a:t>
                      </a:r>
                    </a:p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반</a:t>
                      </a:r>
                    </a:p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전</a:t>
                      </a:r>
                    </a:p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공</a:t>
                      </a:r>
                    </a:p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과</a:t>
                      </a:r>
                    </a:p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목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전공 이론 심화와 연구 역량 제고를 위한 </a:t>
                      </a:r>
                      <a:r>
                        <a:rPr lang="ko-KR" altLang="en-US" sz="1000" dirty="0" smtClean="0">
                          <a:effectLst/>
                        </a:rPr>
                        <a:t>교과목 </a:t>
                      </a:r>
                      <a:r>
                        <a:rPr lang="en-US" altLang="ko-KR" sz="1000" dirty="0" smtClean="0">
                          <a:effectLst/>
                        </a:rPr>
                        <a:t>(</a:t>
                      </a:r>
                      <a:r>
                        <a:rPr lang="en-US" altLang="ko-KR" sz="1000" dirty="0">
                          <a:effectLst/>
                        </a:rPr>
                        <a:t>18)</a:t>
                      </a:r>
                      <a:endParaRPr lang="en-US" altLang="ko-KR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ko-KR" altLang="en-US" sz="1000" b="1" dirty="0" err="1">
                          <a:solidFill>
                            <a:srgbClr val="FF0000"/>
                          </a:solidFill>
                          <a:effectLst/>
                        </a:rPr>
                        <a:t>인문정보학개론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Introduction to Cultural Informatics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b="1" dirty="0" err="1">
                          <a:solidFill>
                            <a:srgbClr val="FF0000"/>
                          </a:solidFill>
                          <a:effectLst/>
                        </a:rPr>
                        <a:t>전자문서와하이퍼텍스트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Electronic Document and Hypertext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b="1" dirty="0">
                          <a:solidFill>
                            <a:srgbClr val="FF0000"/>
                          </a:solidFill>
                          <a:effectLst/>
                        </a:rPr>
                        <a:t>인문정보데이터베이스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Cultural Database Development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dirty="0" err="1">
                          <a:effectLst/>
                        </a:rPr>
                        <a:t>지역문화콘텐츠연구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Local Culture Content</a:t>
                      </a:r>
                      <a:endParaRPr 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dirty="0" err="1">
                          <a:effectLst/>
                        </a:rPr>
                        <a:t>고문헌자료정보화연구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Computerization of Historical Documents</a:t>
                      </a:r>
                      <a:endParaRPr 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dirty="0" err="1">
                          <a:effectLst/>
                        </a:rPr>
                        <a:t>고지도자료정보화연구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Computerization of Historical Maps</a:t>
                      </a:r>
                      <a:endParaRPr 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362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dirty="0" err="1">
                          <a:effectLst/>
                        </a:rPr>
                        <a:t>학술문헌자료정보화연구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Computerization of Academic Documents and Information</a:t>
                      </a:r>
                      <a:endParaRPr 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>
                          <a:effectLst/>
                        </a:rPr>
                        <a:t>전자문화지도</a:t>
                      </a:r>
                      <a:endParaRPr lang="ko-KR" alt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Electronic Cultural Atlas</a:t>
                      </a:r>
                      <a:endParaRPr 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dirty="0">
                          <a:effectLst/>
                        </a:rPr>
                        <a:t>사전편찬연구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Compilation of Encyclopedia</a:t>
                      </a:r>
                      <a:endParaRPr 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>
                          <a:effectLst/>
                        </a:rPr>
                        <a:t>한문정보처리</a:t>
                      </a:r>
                      <a:endParaRPr lang="ko-KR" alt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Classical Chinese Processing</a:t>
                      </a:r>
                      <a:endParaRPr 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dirty="0">
                          <a:effectLst/>
                        </a:rPr>
                        <a:t>개별주제연구</a:t>
                      </a:r>
                      <a:endParaRPr lang="ko-KR" alt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Independent Study</a:t>
                      </a:r>
                      <a:endParaRPr 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전통의 현대화와 미래지향을 위한 교과목</a:t>
                      </a:r>
                    </a:p>
                    <a:p>
                      <a:pPr algn="ctr"/>
                      <a:r>
                        <a:rPr lang="en-US" altLang="ko-KR" sz="1000" dirty="0">
                          <a:effectLst/>
                        </a:rPr>
                        <a:t>(6)</a:t>
                      </a:r>
                      <a:endParaRPr lang="en-US" altLang="ko-KR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ko-KR" altLang="en-US" sz="1000" b="1" dirty="0" err="1">
                          <a:solidFill>
                            <a:srgbClr val="FF0000"/>
                          </a:solidFill>
                          <a:effectLst/>
                        </a:rPr>
                        <a:t>멀티미디어콘텐츠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Multimedia Content Development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b="1" dirty="0">
                          <a:solidFill>
                            <a:srgbClr val="FF0000"/>
                          </a:solidFill>
                          <a:effectLst/>
                        </a:rPr>
                        <a:t>지리정보시스템</a:t>
                      </a:r>
                      <a:endParaRPr lang="ko-KR" altLang="en-US" sz="1000" b="1" dirty="0">
                        <a:solidFill>
                          <a:srgbClr val="FF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Geographic Information Systems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362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>
                          <a:effectLst/>
                        </a:rPr>
                        <a:t>시맨틱웹과한국학자료</a:t>
                      </a:r>
                      <a:endParaRPr lang="ko-KR" alt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Semantic Web and Korean Studies Materials</a:t>
                      </a:r>
                      <a:endParaRPr 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36285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>
                          <a:effectLst/>
                        </a:rPr>
                        <a:t>유비쿼터스와증강현실</a:t>
                      </a:r>
                      <a:endParaRPr lang="ko-KR" alt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Ubiquitous Technology and Augmented Reality</a:t>
                      </a:r>
                      <a:endParaRPr 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>
                          <a:effectLst/>
                        </a:rPr>
                        <a:t>외국어디지털콘텐츠편찬방법론</a:t>
                      </a:r>
                      <a:endParaRPr lang="ko-KR" alt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Translation of Cultural Contents</a:t>
                      </a:r>
                      <a:endParaRPr 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>
                          <a:effectLst/>
                        </a:rPr>
                        <a:t>연구개발프로젝트수행방법론</a:t>
                      </a:r>
                      <a:endParaRPr lang="ko-KR" alt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R&amp;D Project Management</a:t>
                      </a:r>
                      <a:endParaRPr lang="en-US" sz="100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84832">
                <a:tc rowSpan="2" gridSpan="2"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effectLst/>
                        </a:rPr>
                        <a:t>연구참여과목</a:t>
                      </a:r>
                    </a:p>
                    <a:p>
                      <a:pPr algn="ctr"/>
                      <a:r>
                        <a:rPr lang="en-US" altLang="ko-KR" sz="1000" dirty="0">
                          <a:effectLst/>
                        </a:rPr>
                        <a:t>(2)</a:t>
                      </a:r>
                      <a:endParaRPr lang="en-US" altLang="ko-KR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dirty="0">
                          <a:effectLst/>
                        </a:rPr>
                        <a:t>인문정보편찬연구</a:t>
                      </a:r>
                      <a:r>
                        <a:rPr lang="en-US" altLang="ko-KR" sz="1000" dirty="0">
                          <a:effectLst/>
                        </a:rPr>
                        <a:t>Ⅰ</a:t>
                      </a:r>
                      <a:endParaRPr lang="en-US" altLang="ko-KR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Cultural Information Compilation </a:t>
                      </a:r>
                      <a:r>
                        <a:rPr lang="en-US" sz="1000" dirty="0" err="1">
                          <a:effectLst/>
                        </a:rPr>
                        <a:t>StudiesⅠ</a:t>
                      </a:r>
                      <a:endParaRPr 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  <a:tr h="148144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000" dirty="0">
                          <a:effectLst/>
                        </a:rPr>
                        <a:t>인문정보편찬연구</a:t>
                      </a:r>
                      <a:r>
                        <a:rPr lang="en-US" altLang="ko-KR" sz="1000" dirty="0">
                          <a:effectLst/>
                        </a:rPr>
                        <a:t>Ⅱ</a:t>
                      </a:r>
                      <a:endParaRPr lang="en-US" altLang="ko-KR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Cultural Information Compilation </a:t>
                      </a:r>
                      <a:r>
                        <a:rPr lang="en-US" sz="1000" dirty="0" err="1">
                          <a:effectLst/>
                        </a:rPr>
                        <a:t>StudiesⅡ</a:t>
                      </a:r>
                      <a:endParaRPr lang="en-US" sz="1000" dirty="0"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0199" marR="2914" marT="2914" marB="2914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6536377"/>
            <a:ext cx="7096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김현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한국학과 </a:t>
            </a:r>
            <a:r>
              <a:rPr lang="ko-KR" altLang="en-US" sz="1200" dirty="0"/>
              <a:t>정보기술의 학제적 교육 프로그램 개발에 관한 </a:t>
            </a:r>
            <a:r>
              <a:rPr lang="ko-KR" altLang="en-US" sz="1200" dirty="0" smtClean="0"/>
              <a:t>연구</a:t>
            </a:r>
            <a:r>
              <a:rPr lang="en-US" altLang="ko-KR" sz="1200" dirty="0"/>
              <a:t>, 2005. 12. 『</a:t>
            </a:r>
            <a:r>
              <a:rPr lang="ko-KR" altLang="en-US" sz="1200" dirty="0"/>
              <a:t>민족문화연구</a:t>
            </a:r>
            <a:r>
              <a:rPr lang="en-US" altLang="ko-KR" sz="1200" dirty="0"/>
              <a:t>』 43</a:t>
            </a:r>
            <a:endParaRPr lang="ko-KR" alt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57736" y="6272519"/>
            <a:ext cx="2236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hlinkClick r:id="rId3"/>
              </a:rPr>
              <a:t>한국학중앙연구원 </a:t>
            </a:r>
            <a:r>
              <a:rPr lang="ko-KR" altLang="en-US" sz="1200" dirty="0" err="1" smtClean="0">
                <a:hlinkClick r:id="rId3"/>
              </a:rPr>
              <a:t>인문정보학</a:t>
            </a:r>
            <a:endParaRPr lang="ko-KR" altLang="en-US" sz="1200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54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893" name="Rectangle 55"/>
          <p:cNvSpPr>
            <a:spLocks noChangeArrowheads="1"/>
          </p:cNvSpPr>
          <p:nvPr/>
        </p:nvSpPr>
        <p:spPr bwMode="auto">
          <a:xfrm>
            <a:off x="1619250" y="295275"/>
            <a:ext cx="3529013" cy="32543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7894" name="Text Box 56"/>
          <p:cNvSpPr txBox="1">
            <a:spLocks noChangeArrowheads="1"/>
          </p:cNvSpPr>
          <p:nvPr/>
        </p:nvSpPr>
        <p:spPr bwMode="auto">
          <a:xfrm>
            <a:off x="1587500" y="285750"/>
            <a:ext cx="3776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디지털 인문학 교육</a:t>
            </a:r>
            <a:r>
              <a:rPr lang="en-US" altLang="ko-KR" sz="1400" b="1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(KAIST)</a:t>
            </a:r>
            <a:endParaRPr lang="ko-KR" altLang="en-US" sz="14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80975" y="0"/>
            <a:ext cx="2952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ko-KR" altLang="en-US" sz="1400" b="1" dirty="0">
                <a:solidFill>
                  <a:schemeClr val="bg1"/>
                </a:solidFill>
                <a:latin typeface="+mn-ea"/>
              </a:rPr>
              <a:t>한국의 디지털인문학 교육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5896" y="6453336"/>
            <a:ext cx="18934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hlinkClick r:id="rId3"/>
              </a:rPr>
              <a:t>KAIST </a:t>
            </a:r>
            <a:r>
              <a:rPr lang="ko-KR" altLang="en-US" sz="1200" dirty="0" smtClean="0">
                <a:hlinkClick r:id="rId3"/>
              </a:rPr>
              <a:t>문화기술학부전공</a:t>
            </a:r>
            <a:endParaRPr lang="ko-KR" altLang="en-US" sz="120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397714"/>
              </p:ext>
            </p:extLst>
          </p:nvPr>
        </p:nvGraphicFramePr>
        <p:xfrm>
          <a:off x="683568" y="1052738"/>
          <a:ext cx="7848872" cy="49685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64296"/>
                <a:gridCol w="5184576"/>
              </a:tblGrid>
              <a:tr h="28055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과목구분</a:t>
                      </a:r>
                      <a:endParaRPr lang="ko-KR" sz="14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47625" marB="3810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교과목명</a:t>
                      </a:r>
                      <a:endParaRPr lang="ko-KR" sz="14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47625" marB="38100" anchor="ctr"/>
                </a:tc>
              </a:tr>
              <a:tr h="346641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전공필수</a:t>
                      </a:r>
                      <a:endParaRPr lang="ko-KR" sz="14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66675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ko-KR" sz="1100" b="1" kern="0">
                          <a:solidFill>
                            <a:srgbClr val="FF0000"/>
                          </a:solidFill>
                          <a:effectLst/>
                        </a:rPr>
                        <a:t>문화기술학개론</a:t>
                      </a:r>
                      <a:endParaRPr lang="ko-KR" sz="1400" b="1" kern="10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66675" anchor="ctr"/>
                </a:tc>
              </a:tr>
              <a:tr h="3466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ko-KR" sz="1100" b="1" kern="0" dirty="0" err="1">
                          <a:solidFill>
                            <a:srgbClr val="FF0000"/>
                          </a:solidFill>
                          <a:effectLst/>
                        </a:rPr>
                        <a:t>문화콘텐츠론</a:t>
                      </a:r>
                      <a:endParaRPr lang="ko-KR" sz="1400" b="1" kern="100" dirty="0"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66675" anchor="ctr"/>
                </a:tc>
              </a:tr>
              <a:tr h="346641">
                <a:tc rowSpan="5">
                  <a:txBody>
                    <a:bodyPr/>
                    <a:lstStyle/>
                    <a:p>
                      <a:pPr algn="ctr" latinLnBrk="1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전공선택</a:t>
                      </a:r>
                      <a:endParaRPr lang="ko-KR" sz="14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66675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과학과 예술의 상호작용</a:t>
                      </a:r>
                      <a:endParaRPr lang="ko-KR" sz="14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66675" anchor="ctr"/>
                </a:tc>
              </a:tr>
              <a:tr h="7578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게임디자인</a:t>
                      </a:r>
                      <a:r>
                        <a:rPr lang="en-US" sz="1100" kern="0" dirty="0">
                          <a:effectLst/>
                        </a:rPr>
                        <a:t/>
                      </a:r>
                      <a:br>
                        <a:rPr lang="en-US" sz="1100" kern="0" dirty="0">
                          <a:effectLst/>
                        </a:rPr>
                      </a:br>
                      <a:r>
                        <a:rPr lang="en-US" sz="1100" kern="0" dirty="0">
                          <a:effectLst/>
                        </a:rPr>
                        <a:t>Science Fiction Cinema</a:t>
                      </a:r>
                      <a:br>
                        <a:rPr lang="en-US" sz="1100" kern="0" dirty="0">
                          <a:effectLst/>
                        </a:rPr>
                      </a:br>
                      <a:r>
                        <a:rPr lang="ko-KR" sz="1100" kern="0" dirty="0">
                          <a:effectLst/>
                        </a:rPr>
                        <a:t>컴퓨터 애니메이션</a:t>
                      </a:r>
                      <a:endParaRPr lang="ko-KR" sz="14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66675" anchor="ctr"/>
                </a:tc>
              </a:tr>
              <a:tr h="7578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확률 및 통계</a:t>
                      </a:r>
                      <a:r>
                        <a:rPr lang="en-US" sz="1100" kern="0" dirty="0">
                          <a:effectLst/>
                        </a:rPr>
                        <a:t/>
                      </a:r>
                      <a:br>
                        <a:rPr lang="en-US" sz="1100" kern="0" dirty="0">
                          <a:effectLst/>
                        </a:rPr>
                      </a:br>
                      <a:r>
                        <a:rPr lang="ko-KR" sz="1100" kern="0" dirty="0">
                          <a:effectLst/>
                        </a:rPr>
                        <a:t>뉴미디어와 커뮤니케이션</a:t>
                      </a:r>
                      <a:r>
                        <a:rPr lang="en-US" sz="1100" kern="0" dirty="0">
                          <a:effectLst/>
                        </a:rPr>
                        <a:t/>
                      </a:r>
                      <a:br>
                        <a:rPr lang="en-US" sz="1100" kern="0" dirty="0">
                          <a:effectLst/>
                        </a:rPr>
                      </a:br>
                      <a:r>
                        <a:rPr lang="ko-KR" sz="1100" kern="0" dirty="0" err="1">
                          <a:effectLst/>
                        </a:rPr>
                        <a:t>사회연결망개론</a:t>
                      </a:r>
                      <a:endParaRPr lang="ko-KR" sz="14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66675" anchor="ctr"/>
                </a:tc>
              </a:tr>
              <a:tr h="1169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Introduction to Cognitive Science</a:t>
                      </a:r>
                      <a:br>
                        <a:rPr lang="en-US" sz="1100" kern="0">
                          <a:effectLst/>
                        </a:rPr>
                      </a:br>
                      <a:r>
                        <a:rPr lang="ko-KR" sz="1100" kern="0">
                          <a:effectLst/>
                        </a:rPr>
                        <a:t>공연기획과 디자인</a:t>
                      </a:r>
                      <a:r>
                        <a:rPr lang="en-US" sz="1100" kern="0">
                          <a:effectLst/>
                        </a:rPr>
                        <a:t/>
                      </a:r>
                      <a:br>
                        <a:rPr lang="en-US" sz="1100" kern="0">
                          <a:effectLst/>
                        </a:rPr>
                      </a:br>
                      <a:r>
                        <a:rPr lang="ko-KR" sz="1100" kern="0">
                          <a:effectLst/>
                        </a:rPr>
                        <a:t>제품</a:t>
                      </a:r>
                      <a:r>
                        <a:rPr lang="en-US" sz="1100" kern="0">
                          <a:effectLst/>
                        </a:rPr>
                        <a:t>-</a:t>
                      </a:r>
                      <a:r>
                        <a:rPr lang="ko-KR" sz="1100" kern="0">
                          <a:effectLst/>
                        </a:rPr>
                        <a:t>서비스 시스템 디자인</a:t>
                      </a:r>
                      <a:endParaRPr lang="ko-KR" sz="14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66675" anchor="ctr"/>
                </a:tc>
              </a:tr>
              <a:tr h="96341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디지털시대의 미학</a:t>
                      </a:r>
                      <a:r>
                        <a:rPr lang="en-US" sz="1100" kern="0" dirty="0">
                          <a:effectLst/>
                        </a:rPr>
                        <a:t/>
                      </a:r>
                      <a:br>
                        <a:rPr lang="en-US" sz="1100" kern="0" dirty="0">
                          <a:effectLst/>
                        </a:rPr>
                      </a:br>
                      <a:r>
                        <a:rPr lang="ko-KR" sz="1100" kern="0" dirty="0">
                          <a:effectLst/>
                        </a:rPr>
                        <a:t>사이버심리학</a:t>
                      </a:r>
                      <a:r>
                        <a:rPr lang="en-US" sz="1100" kern="0" dirty="0">
                          <a:effectLst/>
                        </a:rPr>
                        <a:t/>
                      </a:r>
                      <a:br>
                        <a:rPr lang="en-US" sz="1100" kern="0" dirty="0">
                          <a:effectLst/>
                        </a:rPr>
                      </a:br>
                      <a:r>
                        <a:rPr lang="ko-KR" sz="1100" kern="0" dirty="0">
                          <a:effectLst/>
                        </a:rPr>
                        <a:t>인간과 컴퓨터 상호작용</a:t>
                      </a:r>
                      <a:r>
                        <a:rPr lang="en-US" sz="1100" kern="0" dirty="0">
                          <a:effectLst/>
                        </a:rPr>
                        <a:t>(</a:t>
                      </a:r>
                      <a:r>
                        <a:rPr lang="en-US" sz="1100" kern="0" dirty="0" err="1">
                          <a:effectLst/>
                        </a:rPr>
                        <a:t>HCI</a:t>
                      </a:r>
                      <a:r>
                        <a:rPr lang="en-US" sz="1100" kern="0" dirty="0">
                          <a:effectLst/>
                        </a:rPr>
                        <a:t>)</a:t>
                      </a:r>
                      <a:endParaRPr lang="ko-KR" sz="14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76200" marB="66675" anchor="ctr"/>
                </a:tc>
              </a:tr>
            </a:tbl>
          </a:graphicData>
        </a:graphic>
      </p:graphicFrame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370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7380</TotalTime>
  <Words>1227</Words>
  <Application>Microsoft Office PowerPoint</Application>
  <PresentationFormat>화면 슬라이드 쇼(4:3)</PresentationFormat>
  <Paragraphs>292</Paragraphs>
  <Slides>11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굴림</vt:lpstr>
      <vt:lpstr>돋움</vt:lpstr>
      <vt:lpstr>맑은 고딕</vt:lpstr>
      <vt:lpstr>Times New Roman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한국학중앙연구원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한국학 온라인 디지털 자원 소개</dc:title>
  <dc:subject>2005 세계한국학자대회</dc:subject>
  <dc:creator>김현</dc:creator>
  <cp:lastModifiedBy>Baro</cp:lastModifiedBy>
  <cp:revision>662</cp:revision>
  <dcterms:created xsi:type="dcterms:W3CDTF">2005-10-15T15:27:02Z</dcterms:created>
  <dcterms:modified xsi:type="dcterms:W3CDTF">2014-08-06T08:02:08Z</dcterms:modified>
</cp:coreProperties>
</file>